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54"/>
  </p:notesMasterIdLst>
  <p:sldIdLst>
    <p:sldId id="256" r:id="rId2"/>
    <p:sldId id="318" r:id="rId3"/>
    <p:sldId id="314" r:id="rId4"/>
    <p:sldId id="261" r:id="rId5"/>
    <p:sldId id="263" r:id="rId6"/>
    <p:sldId id="311" r:id="rId7"/>
    <p:sldId id="266" r:id="rId8"/>
    <p:sldId id="312" r:id="rId9"/>
    <p:sldId id="313" r:id="rId10"/>
    <p:sldId id="268" r:id="rId11"/>
    <p:sldId id="257" r:id="rId12"/>
    <p:sldId id="264" r:id="rId13"/>
    <p:sldId id="259" r:id="rId14"/>
    <p:sldId id="260" r:id="rId15"/>
    <p:sldId id="274" r:id="rId16"/>
    <p:sldId id="275" r:id="rId17"/>
    <p:sldId id="276" r:id="rId18"/>
    <p:sldId id="277" r:id="rId19"/>
    <p:sldId id="278" r:id="rId20"/>
    <p:sldId id="262" r:id="rId21"/>
    <p:sldId id="315" r:id="rId22"/>
    <p:sldId id="270" r:id="rId23"/>
    <p:sldId id="273" r:id="rId24"/>
    <p:sldId id="280" r:id="rId25"/>
    <p:sldId id="281" r:id="rId26"/>
    <p:sldId id="279" r:id="rId27"/>
    <p:sldId id="272" r:id="rId28"/>
    <p:sldId id="258" r:id="rId29"/>
    <p:sldId id="324" r:id="rId30"/>
    <p:sldId id="269" r:id="rId31"/>
    <p:sldId id="316" r:id="rId32"/>
    <p:sldId id="317" r:id="rId33"/>
    <p:sldId id="327" r:id="rId34"/>
    <p:sldId id="325" r:id="rId35"/>
    <p:sldId id="319" r:id="rId36"/>
    <p:sldId id="321" r:id="rId37"/>
    <p:sldId id="326" r:id="rId38"/>
    <p:sldId id="320" r:id="rId39"/>
    <p:sldId id="328" r:id="rId40"/>
    <p:sldId id="322" r:id="rId41"/>
    <p:sldId id="323" r:id="rId42"/>
    <p:sldId id="329" r:id="rId43"/>
    <p:sldId id="332" r:id="rId44"/>
    <p:sldId id="331" r:id="rId45"/>
    <p:sldId id="334" r:id="rId46"/>
    <p:sldId id="335" r:id="rId47"/>
    <p:sldId id="336" r:id="rId48"/>
    <p:sldId id="337" r:id="rId49"/>
    <p:sldId id="333" r:id="rId50"/>
    <p:sldId id="338" r:id="rId51"/>
    <p:sldId id="339" r:id="rId52"/>
    <p:sldId id="340" r:id="rId53"/>
  </p:sldIdLst>
  <p:sldSz cx="9144000" cy="5143500" type="screen16x9"/>
  <p:notesSz cx="6858000" cy="9144000"/>
  <p:embeddedFontLst>
    <p:embeddedFont>
      <p:font typeface="Bebas Neue" panose="020B0606020202050201" pitchFamily="34" charset="0"/>
      <p:regular r:id="rId55"/>
    </p:embeddedFont>
    <p:embeddedFont>
      <p:font typeface="Nunito" pitchFamily="2" charset="0"/>
      <p:regular r:id="rId56"/>
      <p:bold r:id="rId57"/>
      <p:italic r:id="rId58"/>
      <p:boldItalic r:id="rId59"/>
    </p:embeddedFont>
    <p:embeddedFont>
      <p:font typeface="Raleway"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FEC340-9929-4D57-B88D-07B5FC676C17}" v="1" dt="2025-01-24T21:32:19.681"/>
  </p1510:revLst>
</p1510:revInfo>
</file>

<file path=ppt/tableStyles.xml><?xml version="1.0" encoding="utf-8"?>
<a:tblStyleLst xmlns:a="http://schemas.openxmlformats.org/drawingml/2006/main" def="{874E636C-C989-4A5A-8693-E7D0B80205EB}">
  <a:tblStyle styleId="{874E636C-C989-4A5A-8693-E7D0B80205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BEC3202-E077-4A4A-9DBB-1894E7B39C9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92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Honrales" userId="d2e80ae08bcecdf8" providerId="LiveId" clId="{89FEC340-9929-4D57-B88D-07B5FC676C17}"/>
    <pc:docChg chg="undo custSel addSld modSld">
      <pc:chgData name="Daniel Honrales" userId="d2e80ae08bcecdf8" providerId="LiveId" clId="{89FEC340-9929-4D57-B88D-07B5FC676C17}" dt="2025-01-24T22:01:54.019" v="291" actId="20577"/>
      <pc:docMkLst>
        <pc:docMk/>
      </pc:docMkLst>
      <pc:sldChg chg="modSp mod">
        <pc:chgData name="Daniel Honrales" userId="d2e80ae08bcecdf8" providerId="LiveId" clId="{89FEC340-9929-4D57-B88D-07B5FC676C17}" dt="2025-01-24T21:37:38.651" v="248" actId="5793"/>
        <pc:sldMkLst>
          <pc:docMk/>
          <pc:sldMk cId="1591036855" sldId="333"/>
        </pc:sldMkLst>
        <pc:spChg chg="mod">
          <ac:chgData name="Daniel Honrales" userId="d2e80ae08bcecdf8" providerId="LiveId" clId="{89FEC340-9929-4D57-B88D-07B5FC676C17}" dt="2025-01-24T21:37:38.651" v="248" actId="5793"/>
          <ac:spMkLst>
            <pc:docMk/>
            <pc:sldMk cId="1591036855" sldId="333"/>
            <ac:spMk id="3" creationId="{CF9683C3-B27C-0989-A549-69A9614AB8FD}"/>
          </ac:spMkLst>
        </pc:spChg>
      </pc:sldChg>
      <pc:sldChg chg="modSp add mod">
        <pc:chgData name="Daniel Honrales" userId="d2e80ae08bcecdf8" providerId="LiveId" clId="{89FEC340-9929-4D57-B88D-07B5FC676C17}" dt="2025-01-24T22:01:54.019" v="291" actId="20577"/>
        <pc:sldMkLst>
          <pc:docMk/>
          <pc:sldMk cId="902504124" sldId="340"/>
        </pc:sldMkLst>
        <pc:spChg chg="mod">
          <ac:chgData name="Daniel Honrales" userId="d2e80ae08bcecdf8" providerId="LiveId" clId="{89FEC340-9929-4D57-B88D-07B5FC676C17}" dt="2025-01-24T22:01:54.019" v="291" actId="20577"/>
          <ac:spMkLst>
            <pc:docMk/>
            <pc:sldMk cId="902504124" sldId="340"/>
            <ac:spMk id="3" creationId="{D5AFBDD9-3452-1CF6-51B9-487E18AF7412}"/>
          </ac:spMkLst>
        </pc:spChg>
        <pc:spChg chg="mod">
          <ac:chgData name="Daniel Honrales" userId="d2e80ae08bcecdf8" providerId="LiveId" clId="{89FEC340-9929-4D57-B88D-07B5FC676C17}" dt="2025-01-24T21:32:29.134" v="25" actId="20577"/>
          <ac:spMkLst>
            <pc:docMk/>
            <pc:sldMk cId="902504124" sldId="340"/>
            <ac:spMk id="5" creationId="{1E1B4979-B820-4671-16CF-433C688F11C4}"/>
          </ac:spMkLst>
        </pc:spChg>
      </pc:sldChg>
    </pc:docChg>
  </pc:docChgLst>
  <pc:docChgLst>
    <pc:chgData name="Daniel Honrales" userId="d2e80ae08bcecdf8" providerId="LiveId" clId="{F4F17360-DBA6-4C78-9C1B-31F2BC736E14}"/>
    <pc:docChg chg="undo custSel addSld delSld modSld">
      <pc:chgData name="Daniel Honrales" userId="d2e80ae08bcecdf8" providerId="LiveId" clId="{F4F17360-DBA6-4C78-9C1B-31F2BC736E14}" dt="2025-01-15T21:16:31.970" v="6529" actId="20577"/>
      <pc:docMkLst>
        <pc:docMk/>
      </pc:docMkLst>
      <pc:sldChg chg="modSp mod">
        <pc:chgData name="Daniel Honrales" userId="d2e80ae08bcecdf8" providerId="LiveId" clId="{F4F17360-DBA6-4C78-9C1B-31F2BC736E14}" dt="2024-12-11T14:57:57.958" v="1570" actId="20577"/>
        <pc:sldMkLst>
          <pc:docMk/>
          <pc:sldMk cId="3907566741" sldId="319"/>
        </pc:sldMkLst>
        <pc:spChg chg="mod">
          <ac:chgData name="Daniel Honrales" userId="d2e80ae08bcecdf8" providerId="LiveId" clId="{F4F17360-DBA6-4C78-9C1B-31F2BC736E14}" dt="2024-12-11T07:11:59.416" v="1283" actId="20577"/>
          <ac:spMkLst>
            <pc:docMk/>
            <pc:sldMk cId="3907566741" sldId="319"/>
            <ac:spMk id="2" creationId="{E8DFCFCD-C764-BE3C-2E2E-1F6C314C76B9}"/>
          </ac:spMkLst>
        </pc:spChg>
        <pc:spChg chg="mod">
          <ac:chgData name="Daniel Honrales" userId="d2e80ae08bcecdf8" providerId="LiveId" clId="{F4F17360-DBA6-4C78-9C1B-31F2BC736E14}" dt="2024-12-11T14:57:57.958" v="1570" actId="20577"/>
          <ac:spMkLst>
            <pc:docMk/>
            <pc:sldMk cId="3907566741" sldId="319"/>
            <ac:spMk id="3" creationId="{06B810C3-408E-0010-28F2-8F1ED42CACF1}"/>
          </ac:spMkLst>
        </pc:spChg>
      </pc:sldChg>
      <pc:sldChg chg="modSp mod">
        <pc:chgData name="Daniel Honrales" userId="d2e80ae08bcecdf8" providerId="LiveId" clId="{F4F17360-DBA6-4C78-9C1B-31F2BC736E14}" dt="2025-01-13T18:15:24.116" v="2889" actId="1036"/>
        <pc:sldMkLst>
          <pc:docMk/>
          <pc:sldMk cId="899980051" sldId="320"/>
        </pc:sldMkLst>
        <pc:spChg chg="mod">
          <ac:chgData name="Daniel Honrales" userId="d2e80ae08bcecdf8" providerId="LiveId" clId="{F4F17360-DBA6-4C78-9C1B-31F2BC736E14}" dt="2025-01-13T18:15:24.116" v="2889" actId="1036"/>
          <ac:spMkLst>
            <pc:docMk/>
            <pc:sldMk cId="899980051" sldId="320"/>
            <ac:spMk id="3" creationId="{D598601E-35E1-0AED-7FA9-2A678F867158}"/>
          </ac:spMkLst>
        </pc:spChg>
        <pc:spChg chg="mod">
          <ac:chgData name="Daniel Honrales" userId="d2e80ae08bcecdf8" providerId="LiveId" clId="{F4F17360-DBA6-4C78-9C1B-31F2BC736E14}" dt="2024-12-11T07:12:13.718" v="1321" actId="20577"/>
          <ac:spMkLst>
            <pc:docMk/>
            <pc:sldMk cId="899980051" sldId="320"/>
            <ac:spMk id="5" creationId="{FB5EFB02-9D3D-F6C1-2AE7-A8FA973CD761}"/>
          </ac:spMkLst>
        </pc:spChg>
      </pc:sldChg>
      <pc:sldChg chg="modSp mod">
        <pc:chgData name="Daniel Honrales" userId="d2e80ae08bcecdf8" providerId="LiveId" clId="{F4F17360-DBA6-4C78-9C1B-31F2BC736E14}" dt="2024-12-11T15:57:43.872" v="2880" actId="20577"/>
        <pc:sldMkLst>
          <pc:docMk/>
          <pc:sldMk cId="3027739656" sldId="321"/>
        </pc:sldMkLst>
        <pc:spChg chg="mod">
          <ac:chgData name="Daniel Honrales" userId="d2e80ae08bcecdf8" providerId="LiveId" clId="{F4F17360-DBA6-4C78-9C1B-31F2BC736E14}" dt="2024-12-11T15:57:43.872" v="2880" actId="20577"/>
          <ac:spMkLst>
            <pc:docMk/>
            <pc:sldMk cId="3027739656" sldId="321"/>
            <ac:spMk id="3" creationId="{514D38A6-A796-69E3-98AD-FD530F831446}"/>
          </ac:spMkLst>
        </pc:spChg>
        <pc:spChg chg="mod">
          <ac:chgData name="Daniel Honrales" userId="d2e80ae08bcecdf8" providerId="LiveId" clId="{F4F17360-DBA6-4C78-9C1B-31F2BC736E14}" dt="2024-12-11T07:12:02.840" v="1292" actId="20577"/>
          <ac:spMkLst>
            <pc:docMk/>
            <pc:sldMk cId="3027739656" sldId="321"/>
            <ac:spMk id="5" creationId="{50E0A2C3-0ECD-3E28-AA92-E7D018B7811D}"/>
          </ac:spMkLst>
        </pc:spChg>
      </pc:sldChg>
      <pc:sldChg chg="modSp mod">
        <pc:chgData name="Daniel Honrales" userId="d2e80ae08bcecdf8" providerId="LiveId" clId="{F4F17360-DBA6-4C78-9C1B-31F2BC736E14}" dt="2024-12-11T15:00:11.899" v="1630" actId="20577"/>
        <pc:sldMkLst>
          <pc:docMk/>
          <pc:sldMk cId="2793699200" sldId="322"/>
        </pc:sldMkLst>
        <pc:spChg chg="mod">
          <ac:chgData name="Daniel Honrales" userId="d2e80ae08bcecdf8" providerId="LiveId" clId="{F4F17360-DBA6-4C78-9C1B-31F2BC736E14}" dt="2024-12-11T15:00:11.899" v="1630" actId="20577"/>
          <ac:spMkLst>
            <pc:docMk/>
            <pc:sldMk cId="2793699200" sldId="322"/>
            <ac:spMk id="3" creationId="{51767641-98DA-4049-9969-6009A691AA46}"/>
          </ac:spMkLst>
        </pc:spChg>
        <pc:spChg chg="mod">
          <ac:chgData name="Daniel Honrales" userId="d2e80ae08bcecdf8" providerId="LiveId" clId="{F4F17360-DBA6-4C78-9C1B-31F2BC736E14}" dt="2024-12-11T07:12:20.711" v="1330" actId="20577"/>
          <ac:spMkLst>
            <pc:docMk/>
            <pc:sldMk cId="2793699200" sldId="322"/>
            <ac:spMk id="5" creationId="{AC5B5C1E-9AD1-2E1B-8537-60AB04735591}"/>
          </ac:spMkLst>
        </pc:spChg>
      </pc:sldChg>
      <pc:sldChg chg="modSp mod">
        <pc:chgData name="Daniel Honrales" userId="d2e80ae08bcecdf8" providerId="LiveId" clId="{F4F17360-DBA6-4C78-9C1B-31F2BC736E14}" dt="2024-12-11T15:54:12.865" v="2546" actId="20577"/>
        <pc:sldMkLst>
          <pc:docMk/>
          <pc:sldMk cId="655188763" sldId="323"/>
        </pc:sldMkLst>
        <pc:spChg chg="mod">
          <ac:chgData name="Daniel Honrales" userId="d2e80ae08bcecdf8" providerId="LiveId" clId="{F4F17360-DBA6-4C78-9C1B-31F2BC736E14}" dt="2024-12-11T15:54:12.865" v="2546" actId="20577"/>
          <ac:spMkLst>
            <pc:docMk/>
            <pc:sldMk cId="655188763" sldId="323"/>
            <ac:spMk id="3" creationId="{C8BFC5B3-4E15-C95D-E3A4-615C37E27F5D}"/>
          </ac:spMkLst>
        </pc:spChg>
        <pc:spChg chg="mod">
          <ac:chgData name="Daniel Honrales" userId="d2e80ae08bcecdf8" providerId="LiveId" clId="{F4F17360-DBA6-4C78-9C1B-31F2BC736E14}" dt="2024-12-11T07:12:24.955" v="1339" actId="20577"/>
          <ac:spMkLst>
            <pc:docMk/>
            <pc:sldMk cId="655188763" sldId="323"/>
            <ac:spMk id="5" creationId="{3DB0905F-A0DF-23DB-5429-AAC3E0CA49EC}"/>
          </ac:spMkLst>
        </pc:spChg>
      </pc:sldChg>
      <pc:sldChg chg="modSp mod">
        <pc:chgData name="Daniel Honrales" userId="d2e80ae08bcecdf8" providerId="LiveId" clId="{F4F17360-DBA6-4C78-9C1B-31F2BC736E14}" dt="2024-12-11T14:57:25.878" v="1559" actId="1076"/>
        <pc:sldMkLst>
          <pc:docMk/>
          <pc:sldMk cId="419537598" sldId="326"/>
        </pc:sldMkLst>
        <pc:spChg chg="mod">
          <ac:chgData name="Daniel Honrales" userId="d2e80ae08bcecdf8" providerId="LiveId" clId="{F4F17360-DBA6-4C78-9C1B-31F2BC736E14}" dt="2024-12-11T14:57:25.878" v="1559" actId="1076"/>
          <ac:spMkLst>
            <pc:docMk/>
            <pc:sldMk cId="419537598" sldId="326"/>
            <ac:spMk id="3" creationId="{C89F7BD0-56C3-5F9F-F990-9B3FDD4E253D}"/>
          </ac:spMkLst>
        </pc:spChg>
        <pc:spChg chg="mod">
          <ac:chgData name="Daniel Honrales" userId="d2e80ae08bcecdf8" providerId="LiveId" clId="{F4F17360-DBA6-4C78-9C1B-31F2BC736E14}" dt="2024-12-11T07:11:54.584" v="1268" actId="20577"/>
          <ac:spMkLst>
            <pc:docMk/>
            <pc:sldMk cId="419537598" sldId="326"/>
            <ac:spMk id="5" creationId="{F9C98F10-CEF6-3423-62F7-8432316AD00B}"/>
          </ac:spMkLst>
        </pc:spChg>
      </pc:sldChg>
      <pc:sldChg chg="modSp new mod">
        <pc:chgData name="Daniel Honrales" userId="d2e80ae08bcecdf8" providerId="LiveId" clId="{F4F17360-DBA6-4C78-9C1B-31F2BC736E14}" dt="2024-12-11T15:03:25.741" v="1831" actId="20577"/>
        <pc:sldMkLst>
          <pc:docMk/>
          <pc:sldMk cId="1156055065" sldId="327"/>
        </pc:sldMkLst>
        <pc:spChg chg="mod">
          <ac:chgData name="Daniel Honrales" userId="d2e80ae08bcecdf8" providerId="LiveId" clId="{F4F17360-DBA6-4C78-9C1B-31F2BC736E14}" dt="2024-12-11T06:56:03.073" v="679" actId="20577"/>
          <ac:spMkLst>
            <pc:docMk/>
            <pc:sldMk cId="1156055065" sldId="327"/>
            <ac:spMk id="2" creationId="{BD1B326D-FC91-F3DA-7ADD-6DE4A9106BA5}"/>
          </ac:spMkLst>
        </pc:spChg>
        <pc:spChg chg="mod">
          <ac:chgData name="Daniel Honrales" userId="d2e80ae08bcecdf8" providerId="LiveId" clId="{F4F17360-DBA6-4C78-9C1B-31F2BC736E14}" dt="2024-12-11T15:03:25.741" v="1831" actId="20577"/>
          <ac:spMkLst>
            <pc:docMk/>
            <pc:sldMk cId="1156055065" sldId="327"/>
            <ac:spMk id="3" creationId="{8A81ABCF-7C93-AB5E-ECE9-BBF05AAE0E67}"/>
          </ac:spMkLst>
        </pc:spChg>
        <pc:spChg chg="mod">
          <ac:chgData name="Daniel Honrales" userId="d2e80ae08bcecdf8" providerId="LiveId" clId="{F4F17360-DBA6-4C78-9C1B-31F2BC736E14}" dt="2024-12-11T06:56:14.205" v="682" actId="20577"/>
          <ac:spMkLst>
            <pc:docMk/>
            <pc:sldMk cId="1156055065" sldId="327"/>
            <ac:spMk id="4" creationId="{593657C6-9539-E858-D146-08946CD14481}"/>
          </ac:spMkLst>
        </pc:spChg>
      </pc:sldChg>
      <pc:sldChg chg="modSp add del mod">
        <pc:chgData name="Daniel Honrales" userId="d2e80ae08bcecdf8" providerId="LiveId" clId="{F4F17360-DBA6-4C78-9C1B-31F2BC736E14}" dt="2024-12-11T06:55:57.066" v="658" actId="47"/>
        <pc:sldMkLst>
          <pc:docMk/>
          <pc:sldMk cId="2078233223" sldId="327"/>
        </pc:sldMkLst>
      </pc:sldChg>
      <pc:sldChg chg="modSp add mod">
        <pc:chgData name="Daniel Honrales" userId="d2e80ae08bcecdf8" providerId="LiveId" clId="{F4F17360-DBA6-4C78-9C1B-31F2BC736E14}" dt="2024-12-11T15:58:11.964" v="2887" actId="20577"/>
        <pc:sldMkLst>
          <pc:docMk/>
          <pc:sldMk cId="2793403551" sldId="328"/>
        </pc:sldMkLst>
        <pc:spChg chg="mod">
          <ac:chgData name="Daniel Honrales" userId="d2e80ae08bcecdf8" providerId="LiveId" clId="{F4F17360-DBA6-4C78-9C1B-31F2BC736E14}" dt="2024-12-11T15:58:11.964" v="2887" actId="20577"/>
          <ac:spMkLst>
            <pc:docMk/>
            <pc:sldMk cId="2793403551" sldId="328"/>
            <ac:spMk id="3" creationId="{B5144187-8375-6320-4338-4D1DB5351FE8}"/>
          </ac:spMkLst>
        </pc:spChg>
      </pc:sldChg>
      <pc:sldChg chg="modSp add mod">
        <pc:chgData name="Daniel Honrales" userId="d2e80ae08bcecdf8" providerId="LiveId" clId="{F4F17360-DBA6-4C78-9C1B-31F2BC736E14}" dt="2025-01-13T18:27:59.977" v="2897" actId="20577"/>
        <pc:sldMkLst>
          <pc:docMk/>
          <pc:sldMk cId="666270028" sldId="329"/>
        </pc:sldMkLst>
        <pc:spChg chg="mod">
          <ac:chgData name="Daniel Honrales" userId="d2e80ae08bcecdf8" providerId="LiveId" clId="{F4F17360-DBA6-4C78-9C1B-31F2BC736E14}" dt="2025-01-13T18:27:59.977" v="2897" actId="20577"/>
          <ac:spMkLst>
            <pc:docMk/>
            <pc:sldMk cId="666270028" sldId="329"/>
            <ac:spMk id="2" creationId="{81B65D91-D739-8466-9D49-3F33CF44B74E}"/>
          </ac:spMkLst>
        </pc:spChg>
      </pc:sldChg>
      <pc:sldChg chg="modSp add del mod">
        <pc:chgData name="Daniel Honrales" userId="d2e80ae08bcecdf8" providerId="LiveId" clId="{F4F17360-DBA6-4C78-9C1B-31F2BC736E14}" dt="2025-01-14T17:34:40.524" v="4844" actId="47"/>
        <pc:sldMkLst>
          <pc:docMk/>
          <pc:sldMk cId="3897246671" sldId="330"/>
        </pc:sldMkLst>
      </pc:sldChg>
      <pc:sldChg chg="add">
        <pc:chgData name="Daniel Honrales" userId="d2e80ae08bcecdf8" providerId="LiveId" clId="{F4F17360-DBA6-4C78-9C1B-31F2BC736E14}" dt="2025-01-13T18:27:55.277" v="2890"/>
        <pc:sldMkLst>
          <pc:docMk/>
          <pc:sldMk cId="2302232909" sldId="331"/>
        </pc:sldMkLst>
      </pc:sldChg>
      <pc:sldChg chg="delSp modSp add mod">
        <pc:chgData name="Daniel Honrales" userId="d2e80ae08bcecdf8" providerId="LiveId" clId="{F4F17360-DBA6-4C78-9C1B-31F2BC736E14}" dt="2025-01-13T18:28:17.802" v="2908"/>
        <pc:sldMkLst>
          <pc:docMk/>
          <pc:sldMk cId="2625767997" sldId="332"/>
        </pc:sldMkLst>
        <pc:spChg chg="mod">
          <ac:chgData name="Daniel Honrales" userId="d2e80ae08bcecdf8" providerId="LiveId" clId="{F4F17360-DBA6-4C78-9C1B-31F2BC736E14}" dt="2025-01-13T18:28:17.802" v="2908"/>
          <ac:spMkLst>
            <pc:docMk/>
            <pc:sldMk cId="2625767997" sldId="332"/>
            <ac:spMk id="3" creationId="{CDC68799-F903-807C-179C-B021A853D621}"/>
          </ac:spMkLst>
        </pc:spChg>
        <pc:spChg chg="mod">
          <ac:chgData name="Daniel Honrales" userId="d2e80ae08bcecdf8" providerId="LiveId" clId="{F4F17360-DBA6-4C78-9C1B-31F2BC736E14}" dt="2025-01-13T18:28:11.470" v="2906" actId="20577"/>
          <ac:spMkLst>
            <pc:docMk/>
            <pc:sldMk cId="2625767997" sldId="332"/>
            <ac:spMk id="5" creationId="{CF26E056-F3F5-F116-C214-FB4E59A29074}"/>
          </ac:spMkLst>
        </pc:spChg>
      </pc:sldChg>
      <pc:sldChg chg="delSp modSp add mod">
        <pc:chgData name="Daniel Honrales" userId="d2e80ae08bcecdf8" providerId="LiveId" clId="{F4F17360-DBA6-4C78-9C1B-31F2BC736E14}" dt="2025-01-13T22:45:04.825" v="3922" actId="20577"/>
        <pc:sldMkLst>
          <pc:docMk/>
          <pc:sldMk cId="1591036855" sldId="333"/>
        </pc:sldMkLst>
        <pc:spChg chg="mod">
          <ac:chgData name="Daniel Honrales" userId="d2e80ae08bcecdf8" providerId="LiveId" clId="{F4F17360-DBA6-4C78-9C1B-31F2BC736E14}" dt="2025-01-13T22:45:04.825" v="3922" actId="20577"/>
          <ac:spMkLst>
            <pc:docMk/>
            <pc:sldMk cId="1591036855" sldId="333"/>
            <ac:spMk id="3" creationId="{CF9683C3-B27C-0989-A549-69A9614AB8FD}"/>
          </ac:spMkLst>
        </pc:spChg>
        <pc:spChg chg="mod">
          <ac:chgData name="Daniel Honrales" userId="d2e80ae08bcecdf8" providerId="LiveId" clId="{F4F17360-DBA6-4C78-9C1B-31F2BC736E14}" dt="2025-01-13T22:35:28.112" v="3620" actId="20577"/>
          <ac:spMkLst>
            <pc:docMk/>
            <pc:sldMk cId="1591036855" sldId="333"/>
            <ac:spMk id="5" creationId="{B975ED2C-F704-79B2-B880-49FB2912967C}"/>
          </ac:spMkLst>
        </pc:spChg>
      </pc:sldChg>
      <pc:sldChg chg="add del">
        <pc:chgData name="Daniel Honrales" userId="d2e80ae08bcecdf8" providerId="LiveId" clId="{F4F17360-DBA6-4C78-9C1B-31F2BC736E14}" dt="2025-01-13T22:02:01.711" v="3315"/>
        <pc:sldMkLst>
          <pc:docMk/>
          <pc:sldMk cId="622808205" sldId="334"/>
        </pc:sldMkLst>
      </pc:sldChg>
      <pc:sldChg chg="addSp delSp modSp add del mod">
        <pc:chgData name="Daniel Honrales" userId="d2e80ae08bcecdf8" providerId="LiveId" clId="{F4F17360-DBA6-4C78-9C1B-31F2BC736E14}" dt="2025-01-13T22:03:54.316" v="3336" actId="47"/>
        <pc:sldMkLst>
          <pc:docMk/>
          <pc:sldMk cId="1005747580" sldId="334"/>
        </pc:sldMkLst>
      </pc:sldChg>
      <pc:sldChg chg="add del">
        <pc:chgData name="Daniel Honrales" userId="d2e80ae08bcecdf8" providerId="LiveId" clId="{F4F17360-DBA6-4C78-9C1B-31F2BC736E14}" dt="2025-01-13T22:02:25.345" v="3325"/>
        <pc:sldMkLst>
          <pc:docMk/>
          <pc:sldMk cId="1603249584" sldId="334"/>
        </pc:sldMkLst>
      </pc:sldChg>
      <pc:sldChg chg="modSp add del mod">
        <pc:chgData name="Daniel Honrales" userId="d2e80ae08bcecdf8" providerId="LiveId" clId="{F4F17360-DBA6-4C78-9C1B-31F2BC736E14}" dt="2025-01-13T22:02:24.142" v="3323" actId="47"/>
        <pc:sldMkLst>
          <pc:docMk/>
          <pc:sldMk cId="1629310966" sldId="334"/>
        </pc:sldMkLst>
      </pc:sldChg>
      <pc:sldChg chg="addSp delSp modSp add mod">
        <pc:chgData name="Daniel Honrales" userId="d2e80ae08bcecdf8" providerId="LiveId" clId="{F4F17360-DBA6-4C78-9C1B-31F2BC736E14}" dt="2025-01-14T18:59:31.951" v="5651" actId="20577"/>
        <pc:sldMkLst>
          <pc:docMk/>
          <pc:sldMk cId="1704677428" sldId="334"/>
        </pc:sldMkLst>
        <pc:spChg chg="mod">
          <ac:chgData name="Daniel Honrales" userId="d2e80ae08bcecdf8" providerId="LiveId" clId="{F4F17360-DBA6-4C78-9C1B-31F2BC736E14}" dt="2025-01-14T17:05:45.059" v="4081" actId="1076"/>
          <ac:spMkLst>
            <pc:docMk/>
            <pc:sldMk cId="1704677428" sldId="334"/>
            <ac:spMk id="3" creationId="{E93E9508-6547-D816-546B-FAA8DAA5547D}"/>
          </ac:spMkLst>
        </pc:spChg>
        <pc:spChg chg="mod">
          <ac:chgData name="Daniel Honrales" userId="d2e80ae08bcecdf8" providerId="LiveId" clId="{F4F17360-DBA6-4C78-9C1B-31F2BC736E14}" dt="2025-01-13T22:03:57.984" v="3343" actId="20577"/>
          <ac:spMkLst>
            <pc:docMk/>
            <pc:sldMk cId="1704677428" sldId="334"/>
            <ac:spMk id="5" creationId="{8A1B984C-574A-54A7-C66B-10A5E6B24338}"/>
          </ac:spMkLst>
        </pc:spChg>
        <pc:spChg chg="add mod">
          <ac:chgData name="Daniel Honrales" userId="d2e80ae08bcecdf8" providerId="LiveId" clId="{F4F17360-DBA6-4C78-9C1B-31F2BC736E14}" dt="2025-01-14T17:18:43" v="4506" actId="1076"/>
          <ac:spMkLst>
            <pc:docMk/>
            <pc:sldMk cId="1704677428" sldId="334"/>
            <ac:spMk id="8" creationId="{504EB269-7C8F-2B98-AF50-F6E16C54956B}"/>
          </ac:spMkLst>
        </pc:spChg>
        <pc:spChg chg="add mod">
          <ac:chgData name="Daniel Honrales" userId="d2e80ae08bcecdf8" providerId="LiveId" clId="{F4F17360-DBA6-4C78-9C1B-31F2BC736E14}" dt="2025-01-14T18:59:31.951" v="5651" actId="20577"/>
          <ac:spMkLst>
            <pc:docMk/>
            <pc:sldMk cId="1704677428" sldId="334"/>
            <ac:spMk id="9" creationId="{6F866FD4-F218-E5D9-525F-DE4254709BD6}"/>
          </ac:spMkLst>
        </pc:spChg>
        <pc:spChg chg="add mod">
          <ac:chgData name="Daniel Honrales" userId="d2e80ae08bcecdf8" providerId="LiveId" clId="{F4F17360-DBA6-4C78-9C1B-31F2BC736E14}" dt="2025-01-14T17:19:21.341" v="4533" actId="1076"/>
          <ac:spMkLst>
            <pc:docMk/>
            <pc:sldMk cId="1704677428" sldId="334"/>
            <ac:spMk id="13" creationId="{41937A2D-5353-DE3C-E41A-0F1FF60CC565}"/>
          </ac:spMkLst>
        </pc:spChg>
        <pc:picChg chg="add mod">
          <ac:chgData name="Daniel Honrales" userId="d2e80ae08bcecdf8" providerId="LiveId" clId="{F4F17360-DBA6-4C78-9C1B-31F2BC736E14}" dt="2025-01-14T17:18:43" v="4506" actId="1076"/>
          <ac:picMkLst>
            <pc:docMk/>
            <pc:sldMk cId="1704677428" sldId="334"/>
            <ac:picMk id="1026" creationId="{928271BF-E11D-143F-0779-A3C0E3BC4D2D}"/>
          </ac:picMkLst>
        </pc:picChg>
        <pc:picChg chg="add mod">
          <ac:chgData name="Daniel Honrales" userId="d2e80ae08bcecdf8" providerId="LiveId" clId="{F4F17360-DBA6-4C78-9C1B-31F2BC736E14}" dt="2025-01-14T17:26:46.626" v="4675" actId="1076"/>
          <ac:picMkLst>
            <pc:docMk/>
            <pc:sldMk cId="1704677428" sldId="334"/>
            <ac:picMk id="1028" creationId="{84297C25-C3DE-3D52-7E7A-3DEC99973C2B}"/>
          </ac:picMkLst>
        </pc:picChg>
        <pc:picChg chg="add mod">
          <ac:chgData name="Daniel Honrales" userId="d2e80ae08bcecdf8" providerId="LiveId" clId="{F4F17360-DBA6-4C78-9C1B-31F2BC736E14}" dt="2025-01-14T17:19:21.341" v="4533" actId="1076"/>
          <ac:picMkLst>
            <pc:docMk/>
            <pc:sldMk cId="1704677428" sldId="334"/>
            <ac:picMk id="1030" creationId="{DA9EAAFF-B3B0-5423-BCAD-DD5F94A1696A}"/>
          </ac:picMkLst>
        </pc:picChg>
        <pc:cxnChg chg="add mod">
          <ac:chgData name="Daniel Honrales" userId="d2e80ae08bcecdf8" providerId="LiveId" clId="{F4F17360-DBA6-4C78-9C1B-31F2BC736E14}" dt="2025-01-14T17:19:29.771" v="4535" actId="208"/>
          <ac:cxnSpMkLst>
            <pc:docMk/>
            <pc:sldMk cId="1704677428" sldId="334"/>
            <ac:cxnSpMk id="7" creationId="{31702E11-8701-9179-8A3E-C72473F94F00}"/>
          </ac:cxnSpMkLst>
        </pc:cxnChg>
        <pc:cxnChg chg="add mod">
          <ac:chgData name="Daniel Honrales" userId="d2e80ae08bcecdf8" providerId="LiveId" clId="{F4F17360-DBA6-4C78-9C1B-31F2BC736E14}" dt="2025-01-14T17:26:46.626" v="4675" actId="1076"/>
          <ac:cxnSpMkLst>
            <pc:docMk/>
            <pc:sldMk cId="1704677428" sldId="334"/>
            <ac:cxnSpMk id="14" creationId="{B6167403-BA32-33BB-C208-F14895254D44}"/>
          </ac:cxnSpMkLst>
        </pc:cxnChg>
      </pc:sldChg>
      <pc:sldChg chg="addSp delSp modSp add mod">
        <pc:chgData name="Daniel Honrales" userId="d2e80ae08bcecdf8" providerId="LiveId" clId="{F4F17360-DBA6-4C78-9C1B-31F2BC736E14}" dt="2025-01-14T17:27:47.246" v="4679" actId="1076"/>
        <pc:sldMkLst>
          <pc:docMk/>
          <pc:sldMk cId="3349199882" sldId="335"/>
        </pc:sldMkLst>
        <pc:spChg chg="add mod">
          <ac:chgData name="Daniel Honrales" userId="d2e80ae08bcecdf8" providerId="LiveId" clId="{F4F17360-DBA6-4C78-9C1B-31F2BC736E14}" dt="2025-01-14T17:26:27.441" v="4672" actId="20577"/>
          <ac:spMkLst>
            <pc:docMk/>
            <pc:sldMk cId="3349199882" sldId="335"/>
            <ac:spMk id="2" creationId="{E979224B-2844-7459-C843-9F99D6CF1EAB}"/>
          </ac:spMkLst>
        </pc:spChg>
        <pc:spChg chg="mod">
          <ac:chgData name="Daniel Honrales" userId="d2e80ae08bcecdf8" providerId="LiveId" clId="{F4F17360-DBA6-4C78-9C1B-31F2BC736E14}" dt="2025-01-14T17:04:54.844" v="4056" actId="20577"/>
          <ac:spMkLst>
            <pc:docMk/>
            <pc:sldMk cId="3349199882" sldId="335"/>
            <ac:spMk id="5" creationId="{06AAEBD0-A336-1583-A61A-C43CDC3BA656}"/>
          </ac:spMkLst>
        </pc:spChg>
        <pc:picChg chg="add mod modCrop">
          <ac:chgData name="Daniel Honrales" userId="d2e80ae08bcecdf8" providerId="LiveId" clId="{F4F17360-DBA6-4C78-9C1B-31F2BC736E14}" dt="2025-01-14T17:27:47.246" v="4679" actId="1076"/>
          <ac:picMkLst>
            <pc:docMk/>
            <pc:sldMk cId="3349199882" sldId="335"/>
            <ac:picMk id="6" creationId="{48DFF9F1-E0A9-25BE-833C-899DC583E535}"/>
          </ac:picMkLst>
        </pc:picChg>
      </pc:sldChg>
      <pc:sldChg chg="addSp delSp modSp add mod">
        <pc:chgData name="Daniel Honrales" userId="d2e80ae08bcecdf8" providerId="LiveId" clId="{F4F17360-DBA6-4C78-9C1B-31F2BC736E14}" dt="2025-01-14T17:33:20.610" v="4840" actId="2711"/>
        <pc:sldMkLst>
          <pc:docMk/>
          <pc:sldMk cId="3239534669" sldId="336"/>
        </pc:sldMkLst>
        <pc:spChg chg="mod">
          <ac:chgData name="Daniel Honrales" userId="d2e80ae08bcecdf8" providerId="LiveId" clId="{F4F17360-DBA6-4C78-9C1B-31F2BC736E14}" dt="2025-01-14T17:33:11.450" v="4839" actId="1076"/>
          <ac:spMkLst>
            <pc:docMk/>
            <pc:sldMk cId="3239534669" sldId="336"/>
            <ac:spMk id="2" creationId="{6FB4E96C-D41D-0FBA-BA22-47F210532C28}"/>
          </ac:spMkLst>
        </pc:spChg>
        <pc:spChg chg="mod">
          <ac:chgData name="Daniel Honrales" userId="d2e80ae08bcecdf8" providerId="LiveId" clId="{F4F17360-DBA6-4C78-9C1B-31F2BC736E14}" dt="2025-01-14T17:27:53.333" v="4698" actId="20577"/>
          <ac:spMkLst>
            <pc:docMk/>
            <pc:sldMk cId="3239534669" sldId="336"/>
            <ac:spMk id="5" creationId="{D23419B4-B588-8974-81C0-EE1BE34A21C4}"/>
          </ac:spMkLst>
        </pc:spChg>
        <pc:spChg chg="add mod">
          <ac:chgData name="Daniel Honrales" userId="d2e80ae08bcecdf8" providerId="LiveId" clId="{F4F17360-DBA6-4C78-9C1B-31F2BC736E14}" dt="2025-01-14T17:33:20.610" v="4840" actId="2711"/>
          <ac:spMkLst>
            <pc:docMk/>
            <pc:sldMk cId="3239534669" sldId="336"/>
            <ac:spMk id="7" creationId="{8C93CCF5-F9A2-C7AF-C520-3CD8D366EA58}"/>
          </ac:spMkLst>
        </pc:spChg>
        <pc:graphicFrameChg chg="add mod modGraphic">
          <ac:chgData name="Daniel Honrales" userId="d2e80ae08bcecdf8" providerId="LiveId" clId="{F4F17360-DBA6-4C78-9C1B-31F2BC736E14}" dt="2025-01-14T17:32:45.014" v="4830" actId="14100"/>
          <ac:graphicFrameMkLst>
            <pc:docMk/>
            <pc:sldMk cId="3239534669" sldId="336"/>
            <ac:graphicFrameMk id="3" creationId="{7B6207EA-3801-F595-E9D1-C320C70A0318}"/>
          </ac:graphicFrameMkLst>
        </pc:graphicFrameChg>
      </pc:sldChg>
      <pc:sldChg chg="addSp delSp modSp add mod">
        <pc:chgData name="Daniel Honrales" userId="d2e80ae08bcecdf8" providerId="LiveId" clId="{F4F17360-DBA6-4C78-9C1B-31F2BC736E14}" dt="2025-01-14T17:40:24.909" v="5477" actId="1076"/>
        <pc:sldMkLst>
          <pc:docMk/>
          <pc:sldMk cId="2732491040" sldId="337"/>
        </pc:sldMkLst>
        <pc:spChg chg="mod">
          <ac:chgData name="Daniel Honrales" userId="d2e80ae08bcecdf8" providerId="LiveId" clId="{F4F17360-DBA6-4C78-9C1B-31F2BC736E14}" dt="2025-01-14T17:40:23.045" v="5476" actId="20577"/>
          <ac:spMkLst>
            <pc:docMk/>
            <pc:sldMk cId="2732491040" sldId="337"/>
            <ac:spMk id="2" creationId="{4EEB2CA5-7704-E35F-1091-1F44460033E7}"/>
          </ac:spMkLst>
        </pc:spChg>
        <pc:spChg chg="mod">
          <ac:chgData name="Daniel Honrales" userId="d2e80ae08bcecdf8" providerId="LiveId" clId="{F4F17360-DBA6-4C78-9C1B-31F2BC736E14}" dt="2025-01-14T17:34:44.271" v="4859" actId="20577"/>
          <ac:spMkLst>
            <pc:docMk/>
            <pc:sldMk cId="2732491040" sldId="337"/>
            <ac:spMk id="5" creationId="{5C3AA371-1E8A-EBC4-09D4-30C5A315C9F4}"/>
          </ac:spMkLst>
        </pc:spChg>
        <pc:picChg chg="add mod">
          <ac:chgData name="Daniel Honrales" userId="d2e80ae08bcecdf8" providerId="LiveId" clId="{F4F17360-DBA6-4C78-9C1B-31F2BC736E14}" dt="2025-01-14T17:40:24.909" v="5477" actId="1076"/>
          <ac:picMkLst>
            <pc:docMk/>
            <pc:sldMk cId="2732491040" sldId="337"/>
            <ac:picMk id="4" creationId="{60109B0B-2F84-530D-9CDE-6ADD5D34C6C7}"/>
          </ac:picMkLst>
        </pc:picChg>
      </pc:sldChg>
      <pc:sldChg chg="addSp delSp modSp add mod">
        <pc:chgData name="Daniel Honrales" userId="d2e80ae08bcecdf8" providerId="LiveId" clId="{F4F17360-DBA6-4C78-9C1B-31F2BC736E14}" dt="2025-01-14T19:10:59.375" v="6013" actId="1076"/>
        <pc:sldMkLst>
          <pc:docMk/>
          <pc:sldMk cId="3904667729" sldId="338"/>
        </pc:sldMkLst>
        <pc:spChg chg="add mod">
          <ac:chgData name="Daniel Honrales" userId="d2e80ae08bcecdf8" providerId="LiveId" clId="{F4F17360-DBA6-4C78-9C1B-31F2BC736E14}" dt="2025-01-14T19:07:50.527" v="5944" actId="1076"/>
          <ac:spMkLst>
            <pc:docMk/>
            <pc:sldMk cId="3904667729" sldId="338"/>
            <ac:spMk id="11" creationId="{887EEB5D-2D24-F496-03C6-5EA6859743CD}"/>
          </ac:spMkLst>
        </pc:spChg>
        <pc:spChg chg="add mod">
          <ac:chgData name="Daniel Honrales" userId="d2e80ae08bcecdf8" providerId="LiveId" clId="{F4F17360-DBA6-4C78-9C1B-31F2BC736E14}" dt="2025-01-14T19:07:44.075" v="5942" actId="1076"/>
          <ac:spMkLst>
            <pc:docMk/>
            <pc:sldMk cId="3904667729" sldId="338"/>
            <ac:spMk id="23" creationId="{91E3A8BA-A95E-F096-2B76-2172154BD802}"/>
          </ac:spMkLst>
        </pc:spChg>
        <pc:spChg chg="add mod">
          <ac:chgData name="Daniel Honrales" userId="d2e80ae08bcecdf8" providerId="LiveId" clId="{F4F17360-DBA6-4C78-9C1B-31F2BC736E14}" dt="2025-01-14T19:08:24.910" v="5960" actId="1076"/>
          <ac:spMkLst>
            <pc:docMk/>
            <pc:sldMk cId="3904667729" sldId="338"/>
            <ac:spMk id="27" creationId="{7E8E8100-436A-E7DE-E554-481B3C274884}"/>
          </ac:spMkLst>
        </pc:spChg>
        <pc:spChg chg="add mod">
          <ac:chgData name="Daniel Honrales" userId="d2e80ae08bcecdf8" providerId="LiveId" clId="{F4F17360-DBA6-4C78-9C1B-31F2BC736E14}" dt="2025-01-14T19:08:35.923" v="5967" actId="1076"/>
          <ac:spMkLst>
            <pc:docMk/>
            <pc:sldMk cId="3904667729" sldId="338"/>
            <ac:spMk id="35" creationId="{EBD89DEE-5F04-AB5A-01F9-D6262F78EB76}"/>
          </ac:spMkLst>
        </pc:spChg>
        <pc:spChg chg="add mod">
          <ac:chgData name="Daniel Honrales" userId="d2e80ae08bcecdf8" providerId="LiveId" clId="{F4F17360-DBA6-4C78-9C1B-31F2BC736E14}" dt="2025-01-14T19:09:08.890" v="5983" actId="688"/>
          <ac:spMkLst>
            <pc:docMk/>
            <pc:sldMk cId="3904667729" sldId="338"/>
            <ac:spMk id="42" creationId="{613A8ADC-1419-FCF2-16B1-5E480F0604B5}"/>
          </ac:spMkLst>
        </pc:spChg>
        <pc:spChg chg="add mod">
          <ac:chgData name="Daniel Honrales" userId="d2e80ae08bcecdf8" providerId="LiveId" clId="{F4F17360-DBA6-4C78-9C1B-31F2BC736E14}" dt="2025-01-14T19:10:59.375" v="6013" actId="1076"/>
          <ac:spMkLst>
            <pc:docMk/>
            <pc:sldMk cId="3904667729" sldId="338"/>
            <ac:spMk id="49" creationId="{503C8978-B352-D24D-F6D2-E1658A59FF8A}"/>
          </ac:spMkLst>
        </pc:spChg>
        <pc:picChg chg="add mod">
          <ac:chgData name="Daniel Honrales" userId="d2e80ae08bcecdf8" providerId="LiveId" clId="{F4F17360-DBA6-4C78-9C1B-31F2BC736E14}" dt="2025-01-14T19:07:44.075" v="5942" actId="1076"/>
          <ac:picMkLst>
            <pc:docMk/>
            <pc:sldMk cId="3904667729" sldId="338"/>
            <ac:picMk id="2" creationId="{3F3840C2-CA1B-1089-A064-A0161F1EA54B}"/>
          </ac:picMkLst>
        </pc:picChg>
        <pc:picChg chg="add mod">
          <ac:chgData name="Daniel Honrales" userId="d2e80ae08bcecdf8" providerId="LiveId" clId="{F4F17360-DBA6-4C78-9C1B-31F2BC736E14}" dt="2025-01-14T19:07:44.075" v="5942" actId="1076"/>
          <ac:picMkLst>
            <pc:docMk/>
            <pc:sldMk cId="3904667729" sldId="338"/>
            <ac:picMk id="4" creationId="{5052E291-5FBF-27BE-2157-5E846598CC49}"/>
          </ac:picMkLst>
        </pc:picChg>
        <pc:picChg chg="add mod modCrop">
          <ac:chgData name="Daniel Honrales" userId="d2e80ae08bcecdf8" providerId="LiveId" clId="{F4F17360-DBA6-4C78-9C1B-31F2BC736E14}" dt="2025-01-14T19:08:24.910" v="5960" actId="1076"/>
          <ac:picMkLst>
            <pc:docMk/>
            <pc:sldMk cId="3904667729" sldId="338"/>
            <ac:picMk id="28" creationId="{FE157CAA-4B5C-2A53-B185-16E455762E5F}"/>
          </ac:picMkLst>
        </pc:picChg>
        <pc:picChg chg="add mod">
          <ac:chgData name="Daniel Honrales" userId="d2e80ae08bcecdf8" providerId="LiveId" clId="{F4F17360-DBA6-4C78-9C1B-31F2BC736E14}" dt="2025-01-14T19:07:44.075" v="5942" actId="1076"/>
          <ac:picMkLst>
            <pc:docMk/>
            <pc:sldMk cId="3904667729" sldId="338"/>
            <ac:picMk id="3074" creationId="{3BF25272-EECC-32DC-A5C3-CF561A61DA9C}"/>
          </ac:picMkLst>
        </pc:picChg>
        <pc:picChg chg="add mod">
          <ac:chgData name="Daniel Honrales" userId="d2e80ae08bcecdf8" providerId="LiveId" clId="{F4F17360-DBA6-4C78-9C1B-31F2BC736E14}" dt="2025-01-14T19:07:44.075" v="5942" actId="1076"/>
          <ac:picMkLst>
            <pc:docMk/>
            <pc:sldMk cId="3904667729" sldId="338"/>
            <ac:picMk id="3076" creationId="{21EA0746-8AAA-B901-7D13-FFF07220013B}"/>
          </ac:picMkLst>
        </pc:picChg>
        <pc:picChg chg="add mod">
          <ac:chgData name="Daniel Honrales" userId="d2e80ae08bcecdf8" providerId="LiveId" clId="{F4F17360-DBA6-4C78-9C1B-31F2BC736E14}" dt="2025-01-14T19:07:47.076" v="5943" actId="1076"/>
          <ac:picMkLst>
            <pc:docMk/>
            <pc:sldMk cId="3904667729" sldId="338"/>
            <ac:picMk id="3078" creationId="{AAA9E662-E7F5-FEF6-3F75-549E16246CE2}"/>
          </ac:picMkLst>
        </pc:picChg>
        <pc:picChg chg="add mod">
          <ac:chgData name="Daniel Honrales" userId="d2e80ae08bcecdf8" providerId="LiveId" clId="{F4F17360-DBA6-4C78-9C1B-31F2BC736E14}" dt="2025-01-14T19:08:20.202" v="5959" actId="14100"/>
          <ac:picMkLst>
            <pc:docMk/>
            <pc:sldMk cId="3904667729" sldId="338"/>
            <ac:picMk id="3080" creationId="{22997EC2-3A9A-A6E9-C993-EB48F47F3B8B}"/>
          </ac:picMkLst>
        </pc:picChg>
        <pc:picChg chg="add mod">
          <ac:chgData name="Daniel Honrales" userId="d2e80ae08bcecdf8" providerId="LiveId" clId="{F4F17360-DBA6-4C78-9C1B-31F2BC736E14}" dt="2025-01-14T19:08:29.409" v="5963" actId="1076"/>
          <ac:picMkLst>
            <pc:docMk/>
            <pc:sldMk cId="3904667729" sldId="338"/>
            <ac:picMk id="3082" creationId="{597BDB8C-D89B-ED3A-8C32-96897F2741AF}"/>
          </ac:picMkLst>
        </pc:picChg>
        <pc:picChg chg="add mod">
          <ac:chgData name="Daniel Honrales" userId="d2e80ae08bcecdf8" providerId="LiveId" clId="{F4F17360-DBA6-4C78-9C1B-31F2BC736E14}" dt="2025-01-14T19:08:35.923" v="5967" actId="1076"/>
          <ac:picMkLst>
            <pc:docMk/>
            <pc:sldMk cId="3904667729" sldId="338"/>
            <ac:picMk id="3084" creationId="{581A9FB3-6BED-9694-D3F1-464B92D51B55}"/>
          </ac:picMkLst>
        </pc:picChg>
        <pc:picChg chg="add mod">
          <ac:chgData name="Daniel Honrales" userId="d2e80ae08bcecdf8" providerId="LiveId" clId="{F4F17360-DBA6-4C78-9C1B-31F2BC736E14}" dt="2025-01-14T19:08:45.030" v="5972" actId="1076"/>
          <ac:picMkLst>
            <pc:docMk/>
            <pc:sldMk cId="3904667729" sldId="338"/>
            <ac:picMk id="3086" creationId="{CE6C753F-C915-4D1A-DB5B-C45205EC3EA1}"/>
          </ac:picMkLst>
        </pc:picChg>
        <pc:picChg chg="add mod">
          <ac:chgData name="Daniel Honrales" userId="d2e80ae08bcecdf8" providerId="LiveId" clId="{F4F17360-DBA6-4C78-9C1B-31F2BC736E14}" dt="2025-01-14T19:09:17.732" v="5988" actId="1076"/>
          <ac:picMkLst>
            <pc:docMk/>
            <pc:sldMk cId="3904667729" sldId="338"/>
            <ac:picMk id="3088" creationId="{EBF5F6B3-3861-0A0F-3EA3-EAAA80C46804}"/>
          </ac:picMkLst>
        </pc:picChg>
        <pc:cxnChg chg="mod">
          <ac:chgData name="Daniel Honrales" userId="d2e80ae08bcecdf8" providerId="LiveId" clId="{F4F17360-DBA6-4C78-9C1B-31F2BC736E14}" dt="2025-01-14T19:07:44.075" v="5942" actId="1076"/>
          <ac:cxnSpMkLst>
            <pc:docMk/>
            <pc:sldMk cId="3904667729" sldId="338"/>
            <ac:cxnSpMk id="7" creationId="{C4FC1D18-967D-8ECE-3E9E-0EA6FA470918}"/>
          </ac:cxnSpMkLst>
        </pc:cxnChg>
        <pc:cxnChg chg="mod">
          <ac:chgData name="Daniel Honrales" userId="d2e80ae08bcecdf8" providerId="LiveId" clId="{F4F17360-DBA6-4C78-9C1B-31F2BC736E14}" dt="2025-01-14T19:08:28.548" v="5962" actId="14100"/>
          <ac:cxnSpMkLst>
            <pc:docMk/>
            <pc:sldMk cId="3904667729" sldId="338"/>
            <ac:cxnSpMk id="14" creationId="{88237EDF-51A9-80A4-72B1-FBAD1126E6A0}"/>
          </ac:cxnSpMkLst>
        </pc:cxnChg>
        <pc:cxnChg chg="add mod">
          <ac:chgData name="Daniel Honrales" userId="d2e80ae08bcecdf8" providerId="LiveId" clId="{F4F17360-DBA6-4C78-9C1B-31F2BC736E14}" dt="2025-01-14T19:08:42.653" v="5971" actId="14100"/>
          <ac:cxnSpMkLst>
            <pc:docMk/>
            <pc:sldMk cId="3904667729" sldId="338"/>
            <ac:cxnSpMk id="30" creationId="{CFBF8F73-BCD7-A9A2-5280-B3AB7960AEB4}"/>
          </ac:cxnSpMkLst>
        </pc:cxnChg>
        <pc:cxnChg chg="add mod">
          <ac:chgData name="Daniel Honrales" userId="d2e80ae08bcecdf8" providerId="LiveId" clId="{F4F17360-DBA6-4C78-9C1B-31F2BC736E14}" dt="2025-01-14T19:08:58.313" v="5977" actId="14100"/>
          <ac:cxnSpMkLst>
            <pc:docMk/>
            <pc:sldMk cId="3904667729" sldId="338"/>
            <ac:cxnSpMk id="36" creationId="{C85317E6-6D6B-7032-848B-2B5FEED08927}"/>
          </ac:cxnSpMkLst>
        </pc:cxnChg>
        <pc:cxnChg chg="add mod">
          <ac:chgData name="Daniel Honrales" userId="d2e80ae08bcecdf8" providerId="LiveId" clId="{F4F17360-DBA6-4C78-9C1B-31F2BC736E14}" dt="2025-01-14T19:10:55.488" v="6010" actId="14100"/>
          <ac:cxnSpMkLst>
            <pc:docMk/>
            <pc:sldMk cId="3904667729" sldId="338"/>
            <ac:cxnSpMk id="63" creationId="{CBCAE3EF-38E8-BEF4-C73F-13CBBE3AF1A9}"/>
          </ac:cxnSpMkLst>
        </pc:cxnChg>
      </pc:sldChg>
      <pc:sldChg chg="addSp delSp modSp add mod">
        <pc:chgData name="Daniel Honrales" userId="d2e80ae08bcecdf8" providerId="LiveId" clId="{F4F17360-DBA6-4C78-9C1B-31F2BC736E14}" dt="2025-01-15T21:16:31.970" v="6529" actId="20577"/>
        <pc:sldMkLst>
          <pc:docMk/>
          <pc:sldMk cId="430906502" sldId="339"/>
        </pc:sldMkLst>
        <pc:spChg chg="mod">
          <ac:chgData name="Daniel Honrales" userId="d2e80ae08bcecdf8" providerId="LiveId" clId="{F4F17360-DBA6-4C78-9C1B-31F2BC736E14}" dt="2025-01-15T21:16:31.970" v="6529" actId="20577"/>
          <ac:spMkLst>
            <pc:docMk/>
            <pc:sldMk cId="430906502" sldId="339"/>
            <ac:spMk id="3" creationId="{558BE603-0192-3723-ECEC-94445AD73B26}"/>
          </ac:spMkLst>
        </pc:spChg>
        <pc:spChg chg="mod">
          <ac:chgData name="Daniel Honrales" userId="d2e80ae08bcecdf8" providerId="LiveId" clId="{F4F17360-DBA6-4C78-9C1B-31F2BC736E14}" dt="2025-01-14T20:25:07.262" v="6046" actId="20577"/>
          <ac:spMkLst>
            <pc:docMk/>
            <pc:sldMk cId="430906502" sldId="339"/>
            <ac:spMk id="5" creationId="{FF24E41C-EB4E-525D-8349-F0D4CF3E125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C405FD83-3D0B-B88A-5FF7-6C2EBDC2D098}"/>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709C9EBF-1B8F-B718-B663-7D2B2E9A9F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1EEB3ABD-30C1-F8A4-9E9A-31CAE8888F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58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8D9F2CF7-CE67-6655-C3CA-821F87C09FAF}"/>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AEE32DBB-09FE-FF1D-4334-27F26D4B1B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ED4D7049-82EB-DCD8-4F6D-20268D790B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172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9634806-8684-5AD8-57A2-D3BAC682DF3C}"/>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B6F75A01-015B-A357-B9A4-F2F7ADB342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D6FED8EC-3E28-24BB-40C2-8620FFB733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064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AB12B386-34C3-EC54-641E-9817D9136415}"/>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F671DCFA-598E-3780-7D82-1157B613EC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612A99A3-7602-F67C-12D7-A3E25E3011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097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AE7C85E6-DF02-F6AD-5189-E8A0B7DE162A}"/>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9576F465-8999-0182-F836-444C2F2C18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8635C13C-AA6E-6E6D-F979-5AD855E1F0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97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BA087CFC-A0D4-4CEB-68E2-A12B604547AC}"/>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06AAC633-3363-05E0-9266-EA8625A46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94486BD0-B1B9-2A93-4E4E-E6A5D0C5BC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64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A04E232-303A-07D2-EE33-49D087CABAF9}"/>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629E8D92-6A40-16C8-3C67-C208FA6850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034AE30E-C66D-B387-7178-DE3BD7A6AF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972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96730901-6ECC-3E1C-52EC-7CEBE7635B13}"/>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CC1D8244-A3EB-87A7-45E8-6E3C2D8687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0CD2C672-3D64-4A12-C16E-04EF83E915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856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FCED5CF-F830-15AC-2216-0C8807D65EE2}"/>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29DCD2B1-4158-8439-1229-EF861E4F86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7ECB9BFD-E455-9D7A-9FAB-D90C106F5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056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48D8A1B3-CD4F-87A9-A95E-95B6F536F3A3}"/>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5018838B-0C04-4E45-57C4-C152E9AEFB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D43CB2C1-47BE-B606-C512-102228A4F8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541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EC414ABC-FC39-EFAC-CFDE-F66656DEE124}"/>
            </a:ext>
          </a:extLst>
        </p:cNvPr>
        <p:cNvGrpSpPr/>
        <p:nvPr/>
      </p:nvGrpSpPr>
      <p:grpSpPr>
        <a:xfrm>
          <a:off x="0" y="0"/>
          <a:ext cx="0" cy="0"/>
          <a:chOff x="0" y="0"/>
          <a:chExt cx="0" cy="0"/>
        </a:xfrm>
      </p:grpSpPr>
      <p:sp>
        <p:nvSpPr>
          <p:cNvPr id="357" name="Google Shape;357;g54dda1946d_6_332:notes">
            <a:extLst>
              <a:ext uri="{FF2B5EF4-FFF2-40B4-BE49-F238E27FC236}">
                <a16:creationId xmlns:a16="http://schemas.microsoft.com/office/drawing/2014/main" id="{87098E54-412D-C2CF-1F81-F80C646B43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a:extLst>
              <a:ext uri="{FF2B5EF4-FFF2-40B4-BE49-F238E27FC236}">
                <a16:creationId xmlns:a16="http://schemas.microsoft.com/office/drawing/2014/main" id="{59774E06-8ACD-6C5B-2CAC-8EF7015943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0458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EF0B6C30-7AA7-1FA0-8ABF-9EB22D2C810F}"/>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581A7F02-7F68-3C43-D851-5575952DA2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151A7169-D8E0-A6B3-0F8C-49AC52FF20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406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36675D14-6FE1-0505-FAEA-F49B4CFDA06C}"/>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69C198DF-A15B-0BD3-8BB3-2552220EB7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BD6535E3-EC27-814F-2292-6FFD2D0A83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824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50A60D8-E98F-CA0A-0ACD-689596EE04C6}"/>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A1EC0F7C-2EE4-8497-DE6E-23F5083E6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628F766B-0900-6BBF-3C2C-B32458279F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010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32BF7F2D-8A92-B116-C446-FEA1D1F36AC7}"/>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196AF183-FF05-03A6-B433-F1A6A7B62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AB0F9311-06E1-26F5-7088-63E8E03F4E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75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07A67701-7544-C818-E8D2-7F487A3FEEBF}"/>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208B1682-35A3-0812-7A2E-CF93239EE8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B67CB654-EB65-17C3-91CB-5A335A3F06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880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992E3728-2D99-CB73-9251-94EE3D70BE1F}"/>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4DC191E3-DFC8-F05C-BC19-03FF67C80F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C9B29DCB-F849-85B7-BF53-9973A9A1CC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568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2A0AA1E3-2DD8-5F35-2510-134B4C13CC0D}"/>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34C2EBC1-3A22-AA81-C0A4-AA0D449B54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EC2EA85E-6314-B98E-5C45-A3B869F16D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52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EF8D7DCB-C443-EF4F-EA1E-9CF1B13175CB}"/>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79D890DD-7B2C-94EA-A0AC-7C3F45F8B9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715C758E-059E-6E86-E9A9-0759754139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488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a:extLst>
            <a:ext uri="{FF2B5EF4-FFF2-40B4-BE49-F238E27FC236}">
              <a16:creationId xmlns:a16="http://schemas.microsoft.com/office/drawing/2014/main" id="{76C632B3-B9A6-D7CE-4798-F535B544FE27}"/>
            </a:ext>
          </a:extLst>
        </p:cNvPr>
        <p:cNvGrpSpPr/>
        <p:nvPr/>
      </p:nvGrpSpPr>
      <p:grpSpPr>
        <a:xfrm>
          <a:off x="0" y="0"/>
          <a:ext cx="0" cy="0"/>
          <a:chOff x="0" y="0"/>
          <a:chExt cx="0" cy="0"/>
        </a:xfrm>
      </p:grpSpPr>
      <p:sp>
        <p:nvSpPr>
          <p:cNvPr id="344" name="Google Shape;344;g14072739ea5_12_0:notes">
            <a:extLst>
              <a:ext uri="{FF2B5EF4-FFF2-40B4-BE49-F238E27FC236}">
                <a16:creationId xmlns:a16="http://schemas.microsoft.com/office/drawing/2014/main" id="{F6BB9ED6-16F6-357C-0952-C4532D202C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4072739ea5_12_0:notes">
            <a:extLst>
              <a:ext uri="{FF2B5EF4-FFF2-40B4-BE49-F238E27FC236}">
                <a16:creationId xmlns:a16="http://schemas.microsoft.com/office/drawing/2014/main" id="{F50FE30D-E1AF-299F-E9E2-998F7DEE61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1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22AC56-224B-48BA-BD93-42F310569D91}" type="slidenum">
              <a:rPr lang="en-US" smtClean="0"/>
              <a:t>23</a:t>
            </a:fld>
            <a:endParaRPr lang="en-US"/>
          </a:p>
        </p:txBody>
      </p:sp>
    </p:spTree>
    <p:extLst>
      <p:ext uri="{BB962C8B-B14F-4D97-AF65-F5344CB8AC3E}">
        <p14:creationId xmlns:p14="http://schemas.microsoft.com/office/powerpoint/2010/main" val="3280796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850795" y="-2790360"/>
            <a:ext cx="12435573" cy="10677062"/>
            <a:chOff x="-1850795" y="-2790360"/>
            <a:chExt cx="12435573" cy="10677062"/>
          </a:xfrm>
        </p:grpSpPr>
        <p:pic>
          <p:nvPicPr>
            <p:cNvPr id="10" name="Google Shape;10;p2"/>
            <p:cNvPicPr preferRelativeResize="0"/>
            <p:nvPr/>
          </p:nvPicPr>
          <p:blipFill rotWithShape="1">
            <a:blip r:embed="rId2">
              <a:alphaModFix/>
            </a:blip>
            <a:srcRect/>
            <a:stretch/>
          </p:blipFill>
          <p:spPr>
            <a:xfrm>
              <a:off x="1440775" y="-2790360"/>
              <a:ext cx="9144003" cy="3705821"/>
            </a:xfrm>
            <a:prstGeom prst="rect">
              <a:avLst/>
            </a:prstGeom>
            <a:noFill/>
            <a:ln>
              <a:noFill/>
            </a:ln>
          </p:spPr>
        </p:pic>
        <p:pic>
          <p:nvPicPr>
            <p:cNvPr id="11" name="Google Shape;11;p2"/>
            <p:cNvPicPr preferRelativeResize="0"/>
            <p:nvPr/>
          </p:nvPicPr>
          <p:blipFill rotWithShape="1">
            <a:blip r:embed="rId3">
              <a:alphaModFix/>
            </a:blip>
            <a:srcRect/>
            <a:stretch/>
          </p:blipFill>
          <p:spPr>
            <a:xfrm>
              <a:off x="-1850795" y="2743200"/>
              <a:ext cx="6349542" cy="5143501"/>
            </a:xfrm>
            <a:prstGeom prst="rect">
              <a:avLst/>
            </a:prstGeom>
            <a:noFill/>
            <a:ln>
              <a:noFill/>
            </a:ln>
          </p:spPr>
        </p:pic>
        <p:pic>
          <p:nvPicPr>
            <p:cNvPr id="12" name="Google Shape;12;p2"/>
            <p:cNvPicPr preferRelativeResize="0"/>
            <p:nvPr/>
          </p:nvPicPr>
          <p:blipFill>
            <a:blip r:embed="rId4">
              <a:alphaModFix/>
            </a:blip>
            <a:stretch>
              <a:fillRect/>
            </a:stretch>
          </p:blipFill>
          <p:spPr>
            <a:xfrm>
              <a:off x="5892952" y="2305050"/>
              <a:ext cx="4387547" cy="5143501"/>
            </a:xfrm>
            <a:prstGeom prst="rect">
              <a:avLst/>
            </a:prstGeom>
            <a:noFill/>
            <a:ln>
              <a:noFill/>
            </a:ln>
          </p:spPr>
        </p:pic>
      </p:grpSp>
      <p:sp>
        <p:nvSpPr>
          <p:cNvPr id="13" name="Google Shape;13;p2"/>
          <p:cNvSpPr txBox="1">
            <a:spLocks noGrp="1"/>
          </p:cNvSpPr>
          <p:nvPr>
            <p:ph type="ctrTitle"/>
          </p:nvPr>
        </p:nvSpPr>
        <p:spPr>
          <a:xfrm>
            <a:off x="713250" y="1525050"/>
            <a:ext cx="7717500" cy="1662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2307700" y="3187350"/>
            <a:ext cx="45288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2"/>
        <p:cNvGrpSpPr/>
        <p:nvPr/>
      </p:nvGrpSpPr>
      <p:grpSpPr>
        <a:xfrm>
          <a:off x="0" y="0"/>
          <a:ext cx="0" cy="0"/>
          <a:chOff x="0" y="0"/>
          <a:chExt cx="0" cy="0"/>
        </a:xfrm>
      </p:grpSpPr>
      <p:grpSp>
        <p:nvGrpSpPr>
          <p:cNvPr id="153" name="Google Shape;153;p25"/>
          <p:cNvGrpSpPr/>
          <p:nvPr/>
        </p:nvGrpSpPr>
        <p:grpSpPr>
          <a:xfrm>
            <a:off x="-3370882" y="-4551434"/>
            <a:ext cx="16760534" cy="12565970"/>
            <a:chOff x="-3370882" y="-4551434"/>
            <a:chExt cx="16760534" cy="12565970"/>
          </a:xfrm>
        </p:grpSpPr>
        <p:pic>
          <p:nvPicPr>
            <p:cNvPr id="154" name="Google Shape;154;p25"/>
            <p:cNvPicPr preferRelativeResize="0"/>
            <p:nvPr/>
          </p:nvPicPr>
          <p:blipFill>
            <a:blip r:embed="rId2">
              <a:alphaModFix/>
            </a:blip>
            <a:stretch>
              <a:fillRect/>
            </a:stretch>
          </p:blipFill>
          <p:spPr>
            <a:xfrm rot="-2700000" flipH="1">
              <a:off x="-2194922" y="-3753450"/>
              <a:ext cx="4387544" cy="5143498"/>
            </a:xfrm>
            <a:prstGeom prst="rect">
              <a:avLst/>
            </a:prstGeom>
            <a:noFill/>
            <a:ln>
              <a:noFill/>
            </a:ln>
          </p:spPr>
        </p:pic>
        <p:pic>
          <p:nvPicPr>
            <p:cNvPr id="155" name="Google Shape;155;p25"/>
            <p:cNvPicPr preferRelativeResize="0"/>
            <p:nvPr/>
          </p:nvPicPr>
          <p:blipFill rotWithShape="1">
            <a:blip r:embed="rId3">
              <a:alphaModFix/>
            </a:blip>
            <a:srcRect/>
            <a:stretch/>
          </p:blipFill>
          <p:spPr>
            <a:xfrm rot="10800000" flipH="1">
              <a:off x="4245650" y="4308715"/>
              <a:ext cx="9144003" cy="3705821"/>
            </a:xfrm>
            <a:prstGeom prst="rect">
              <a:avLst/>
            </a:prstGeom>
            <a:noFill/>
            <a:ln>
              <a:noFill/>
            </a:ln>
          </p:spPr>
        </p:pic>
      </p:grpSp>
      <p:sp>
        <p:nvSpPr>
          <p:cNvPr id="156" name="Google Shape;15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25"/>
          <p:cNvSpPr txBox="1">
            <a:spLocks noGrp="1"/>
          </p:cNvSpPr>
          <p:nvPr>
            <p:ph type="subTitle" idx="1"/>
          </p:nvPr>
        </p:nvSpPr>
        <p:spPr>
          <a:xfrm>
            <a:off x="4898325" y="2188025"/>
            <a:ext cx="2460900" cy="166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5"/>
          <p:cNvSpPr txBox="1">
            <a:spLocks noGrp="1"/>
          </p:cNvSpPr>
          <p:nvPr>
            <p:ph type="subTitle" idx="2"/>
          </p:nvPr>
        </p:nvSpPr>
        <p:spPr>
          <a:xfrm>
            <a:off x="1784750" y="2188025"/>
            <a:ext cx="2460900" cy="166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5"/>
          <p:cNvSpPr txBox="1">
            <a:spLocks noGrp="1"/>
          </p:cNvSpPr>
          <p:nvPr>
            <p:ph type="subTitle" idx="3"/>
          </p:nvPr>
        </p:nvSpPr>
        <p:spPr>
          <a:xfrm>
            <a:off x="1784751" y="1771625"/>
            <a:ext cx="2460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5"/>
          <p:cNvSpPr txBox="1">
            <a:spLocks noGrp="1"/>
          </p:cNvSpPr>
          <p:nvPr>
            <p:ph type="subTitle" idx="4"/>
          </p:nvPr>
        </p:nvSpPr>
        <p:spPr>
          <a:xfrm>
            <a:off x="4898350" y="1771625"/>
            <a:ext cx="24609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1"/>
        <p:cNvGrpSpPr/>
        <p:nvPr/>
      </p:nvGrpSpPr>
      <p:grpSpPr>
        <a:xfrm>
          <a:off x="0" y="0"/>
          <a:ext cx="0" cy="0"/>
          <a:chOff x="0" y="0"/>
          <a:chExt cx="0" cy="0"/>
        </a:xfrm>
      </p:grpSpPr>
      <p:grpSp>
        <p:nvGrpSpPr>
          <p:cNvPr id="162" name="Google Shape;162;p26"/>
          <p:cNvGrpSpPr/>
          <p:nvPr/>
        </p:nvGrpSpPr>
        <p:grpSpPr>
          <a:xfrm>
            <a:off x="-5121707" y="-3896607"/>
            <a:ext cx="18958404" cy="12282396"/>
            <a:chOff x="-5121707" y="-3896607"/>
            <a:chExt cx="18958404" cy="12282396"/>
          </a:xfrm>
        </p:grpSpPr>
        <p:pic>
          <p:nvPicPr>
            <p:cNvPr id="163" name="Google Shape;163;p26"/>
            <p:cNvPicPr preferRelativeResize="0"/>
            <p:nvPr/>
          </p:nvPicPr>
          <p:blipFill rotWithShape="1">
            <a:blip r:embed="rId2">
              <a:alphaModFix/>
            </a:blip>
            <a:srcRect/>
            <a:stretch/>
          </p:blipFill>
          <p:spPr>
            <a:xfrm rot="-6886526" flipH="1">
              <a:off x="6996455" y="-2508075"/>
              <a:ext cx="6349545" cy="5143503"/>
            </a:xfrm>
            <a:prstGeom prst="rect">
              <a:avLst/>
            </a:prstGeom>
            <a:noFill/>
            <a:ln>
              <a:noFill/>
            </a:ln>
          </p:spPr>
        </p:pic>
        <p:pic>
          <p:nvPicPr>
            <p:cNvPr id="164" name="Google Shape;164;p26"/>
            <p:cNvPicPr preferRelativeResize="0"/>
            <p:nvPr/>
          </p:nvPicPr>
          <p:blipFill rotWithShape="1">
            <a:blip r:embed="rId3">
              <a:alphaModFix/>
            </a:blip>
            <a:srcRect/>
            <a:stretch/>
          </p:blipFill>
          <p:spPr>
            <a:xfrm rot="2969597">
              <a:off x="-5315200" y="1853115"/>
              <a:ext cx="9144002" cy="3705821"/>
            </a:xfrm>
            <a:prstGeom prst="rect">
              <a:avLst/>
            </a:prstGeom>
            <a:noFill/>
            <a:ln>
              <a:noFill/>
            </a:ln>
          </p:spPr>
        </p:pic>
      </p:grpSp>
      <p:sp>
        <p:nvSpPr>
          <p:cNvPr id="165" name="Google Shape;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26"/>
          <p:cNvSpPr txBox="1">
            <a:spLocks noGrp="1"/>
          </p:cNvSpPr>
          <p:nvPr>
            <p:ph type="subTitle" idx="1"/>
          </p:nvPr>
        </p:nvSpPr>
        <p:spPr>
          <a:xfrm>
            <a:off x="4764002" y="1794875"/>
            <a:ext cx="3095400" cy="20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26"/>
          <p:cNvSpPr txBox="1">
            <a:spLocks noGrp="1"/>
          </p:cNvSpPr>
          <p:nvPr>
            <p:ph type="subTitle" idx="2"/>
          </p:nvPr>
        </p:nvSpPr>
        <p:spPr>
          <a:xfrm>
            <a:off x="1284598" y="1794875"/>
            <a:ext cx="3095400" cy="20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7"/>
        <p:cNvGrpSpPr/>
        <p:nvPr/>
      </p:nvGrpSpPr>
      <p:grpSpPr>
        <a:xfrm>
          <a:off x="0" y="0"/>
          <a:ext cx="0" cy="0"/>
          <a:chOff x="0" y="0"/>
          <a:chExt cx="0" cy="0"/>
        </a:xfrm>
      </p:grpSpPr>
      <p:grpSp>
        <p:nvGrpSpPr>
          <p:cNvPr id="198" name="Google Shape;198;p30"/>
          <p:cNvGrpSpPr/>
          <p:nvPr/>
        </p:nvGrpSpPr>
        <p:grpSpPr>
          <a:xfrm>
            <a:off x="-3664625" y="-3171360"/>
            <a:ext cx="15888147" cy="11219987"/>
            <a:chOff x="-3664625" y="-3171360"/>
            <a:chExt cx="15888147" cy="11219987"/>
          </a:xfrm>
        </p:grpSpPr>
        <p:pic>
          <p:nvPicPr>
            <p:cNvPr id="199" name="Google Shape;199;p30"/>
            <p:cNvPicPr preferRelativeResize="0"/>
            <p:nvPr/>
          </p:nvPicPr>
          <p:blipFill rotWithShape="1">
            <a:blip r:embed="rId2">
              <a:alphaModFix/>
            </a:blip>
            <a:srcRect/>
            <a:stretch/>
          </p:blipFill>
          <p:spPr>
            <a:xfrm flipH="1">
              <a:off x="5873980" y="2905125"/>
              <a:ext cx="6349542" cy="5143501"/>
            </a:xfrm>
            <a:prstGeom prst="rect">
              <a:avLst/>
            </a:prstGeom>
            <a:noFill/>
            <a:ln>
              <a:noFill/>
            </a:ln>
          </p:spPr>
        </p:pic>
        <p:pic>
          <p:nvPicPr>
            <p:cNvPr id="200" name="Google Shape;200;p30"/>
            <p:cNvPicPr preferRelativeResize="0"/>
            <p:nvPr/>
          </p:nvPicPr>
          <p:blipFill rotWithShape="1">
            <a:blip r:embed="rId3">
              <a:alphaModFix/>
            </a:blip>
            <a:srcRect/>
            <a:stretch/>
          </p:blipFill>
          <p:spPr>
            <a:xfrm flipH="1">
              <a:off x="-3664625" y="-3171360"/>
              <a:ext cx="9144003" cy="3705821"/>
            </a:xfrm>
            <a:prstGeom prst="rect">
              <a:avLst/>
            </a:prstGeom>
            <a:noFill/>
            <a:ln>
              <a:noFill/>
            </a:ln>
          </p:spPr>
        </p:pic>
      </p:grpSp>
      <p:sp>
        <p:nvSpPr>
          <p:cNvPr id="201" name="Google Shape;201;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30"/>
          <p:cNvSpPr txBox="1">
            <a:spLocks noGrp="1"/>
          </p:cNvSpPr>
          <p:nvPr>
            <p:ph type="subTitle" idx="1"/>
          </p:nvPr>
        </p:nvSpPr>
        <p:spPr>
          <a:xfrm>
            <a:off x="1519924" y="176780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30"/>
          <p:cNvSpPr txBox="1">
            <a:spLocks noGrp="1"/>
          </p:cNvSpPr>
          <p:nvPr>
            <p:ph type="subTitle" idx="2"/>
          </p:nvPr>
        </p:nvSpPr>
        <p:spPr>
          <a:xfrm>
            <a:off x="4813076" y="176780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30"/>
          <p:cNvSpPr txBox="1">
            <a:spLocks noGrp="1"/>
          </p:cNvSpPr>
          <p:nvPr>
            <p:ph type="subTitle" idx="3"/>
          </p:nvPr>
        </p:nvSpPr>
        <p:spPr>
          <a:xfrm>
            <a:off x="1519924" y="327605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30"/>
          <p:cNvSpPr txBox="1">
            <a:spLocks noGrp="1"/>
          </p:cNvSpPr>
          <p:nvPr>
            <p:ph type="subTitle" idx="4"/>
          </p:nvPr>
        </p:nvSpPr>
        <p:spPr>
          <a:xfrm>
            <a:off x="4813076" y="3276050"/>
            <a:ext cx="28110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30"/>
          <p:cNvSpPr txBox="1">
            <a:spLocks noGrp="1"/>
          </p:cNvSpPr>
          <p:nvPr>
            <p:ph type="subTitle" idx="5"/>
          </p:nvPr>
        </p:nvSpPr>
        <p:spPr>
          <a:xfrm>
            <a:off x="1519924" y="135140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7" name="Google Shape;207;p30"/>
          <p:cNvSpPr txBox="1">
            <a:spLocks noGrp="1"/>
          </p:cNvSpPr>
          <p:nvPr>
            <p:ph type="subTitle" idx="6"/>
          </p:nvPr>
        </p:nvSpPr>
        <p:spPr>
          <a:xfrm>
            <a:off x="1519924" y="285965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8" name="Google Shape;208;p30"/>
          <p:cNvSpPr txBox="1">
            <a:spLocks noGrp="1"/>
          </p:cNvSpPr>
          <p:nvPr>
            <p:ph type="subTitle" idx="7"/>
          </p:nvPr>
        </p:nvSpPr>
        <p:spPr>
          <a:xfrm>
            <a:off x="4813049" y="135140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09" name="Google Shape;209;p30"/>
          <p:cNvSpPr txBox="1">
            <a:spLocks noGrp="1"/>
          </p:cNvSpPr>
          <p:nvPr>
            <p:ph type="subTitle" idx="8"/>
          </p:nvPr>
        </p:nvSpPr>
        <p:spPr>
          <a:xfrm>
            <a:off x="4813049" y="2859650"/>
            <a:ext cx="2811000" cy="4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3"/>
        <p:cNvGrpSpPr/>
        <p:nvPr/>
      </p:nvGrpSpPr>
      <p:grpSpPr>
        <a:xfrm>
          <a:off x="0" y="0"/>
          <a:ext cx="0" cy="0"/>
          <a:chOff x="0" y="0"/>
          <a:chExt cx="0" cy="0"/>
        </a:xfrm>
      </p:grpSpPr>
      <p:grpSp>
        <p:nvGrpSpPr>
          <p:cNvPr id="284" name="Google Shape;284;p36"/>
          <p:cNvGrpSpPr/>
          <p:nvPr/>
        </p:nvGrpSpPr>
        <p:grpSpPr>
          <a:xfrm>
            <a:off x="-3653639" y="-2790360"/>
            <a:ext cx="15724511" cy="11210106"/>
            <a:chOff x="-3653639" y="-2790360"/>
            <a:chExt cx="15724511" cy="11210106"/>
          </a:xfrm>
        </p:grpSpPr>
        <p:pic>
          <p:nvPicPr>
            <p:cNvPr id="285" name="Google Shape;285;p36"/>
            <p:cNvPicPr preferRelativeResize="0"/>
            <p:nvPr/>
          </p:nvPicPr>
          <p:blipFill rotWithShape="1">
            <a:blip r:embed="rId2">
              <a:alphaModFix/>
            </a:blip>
            <a:srcRect/>
            <a:stretch/>
          </p:blipFill>
          <p:spPr>
            <a:xfrm>
              <a:off x="1440775" y="-2790360"/>
              <a:ext cx="9144003" cy="3705821"/>
            </a:xfrm>
            <a:prstGeom prst="rect">
              <a:avLst/>
            </a:prstGeom>
            <a:noFill/>
            <a:ln>
              <a:noFill/>
            </a:ln>
          </p:spPr>
        </p:pic>
        <p:pic>
          <p:nvPicPr>
            <p:cNvPr id="286" name="Google Shape;286;p36"/>
            <p:cNvPicPr preferRelativeResize="0"/>
            <p:nvPr/>
          </p:nvPicPr>
          <p:blipFill rotWithShape="1">
            <a:blip r:embed="rId3">
              <a:alphaModFix/>
            </a:blip>
            <a:srcRect/>
            <a:stretch/>
          </p:blipFill>
          <p:spPr>
            <a:xfrm rot="1660645">
              <a:off x="-2822346" y="2095850"/>
              <a:ext cx="6349545" cy="5143503"/>
            </a:xfrm>
            <a:prstGeom prst="rect">
              <a:avLst/>
            </a:prstGeom>
            <a:noFill/>
            <a:ln>
              <a:noFill/>
            </a:ln>
          </p:spPr>
        </p:pic>
        <p:pic>
          <p:nvPicPr>
            <p:cNvPr id="287" name="Google Shape;287;p36"/>
            <p:cNvPicPr preferRelativeResize="0"/>
            <p:nvPr/>
          </p:nvPicPr>
          <p:blipFill>
            <a:blip r:embed="rId4">
              <a:alphaModFix/>
            </a:blip>
            <a:stretch>
              <a:fillRect/>
            </a:stretch>
          </p:blipFill>
          <p:spPr>
            <a:xfrm rot="-1557935">
              <a:off x="6778778" y="1904999"/>
              <a:ext cx="4387548" cy="5143502"/>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8"/>
        <p:cNvGrpSpPr/>
        <p:nvPr/>
      </p:nvGrpSpPr>
      <p:grpSpPr>
        <a:xfrm>
          <a:off x="0" y="0"/>
          <a:ext cx="0" cy="0"/>
          <a:chOff x="0" y="0"/>
          <a:chExt cx="0" cy="0"/>
        </a:xfrm>
      </p:grpSpPr>
      <p:grpSp>
        <p:nvGrpSpPr>
          <p:cNvPr id="289" name="Google Shape;289;p37"/>
          <p:cNvGrpSpPr/>
          <p:nvPr/>
        </p:nvGrpSpPr>
        <p:grpSpPr>
          <a:xfrm>
            <a:off x="-3038425" y="-2885610"/>
            <a:ext cx="15526757" cy="10936860"/>
            <a:chOff x="-3038425" y="-2885610"/>
            <a:chExt cx="15526757" cy="10936860"/>
          </a:xfrm>
        </p:grpSpPr>
        <p:pic>
          <p:nvPicPr>
            <p:cNvPr id="290" name="Google Shape;290;p37"/>
            <p:cNvPicPr preferRelativeResize="0"/>
            <p:nvPr/>
          </p:nvPicPr>
          <p:blipFill rotWithShape="1">
            <a:blip r:embed="rId2">
              <a:alphaModFix/>
            </a:blip>
            <a:srcRect/>
            <a:stretch/>
          </p:blipFill>
          <p:spPr>
            <a:xfrm flipH="1">
              <a:off x="330951" y="-2885610"/>
              <a:ext cx="9144003" cy="3705821"/>
            </a:xfrm>
            <a:prstGeom prst="rect">
              <a:avLst/>
            </a:prstGeom>
            <a:noFill/>
            <a:ln>
              <a:noFill/>
            </a:ln>
          </p:spPr>
        </p:pic>
        <p:pic>
          <p:nvPicPr>
            <p:cNvPr id="291" name="Google Shape;291;p37"/>
            <p:cNvPicPr preferRelativeResize="0"/>
            <p:nvPr/>
          </p:nvPicPr>
          <p:blipFill rotWithShape="1">
            <a:blip r:embed="rId3">
              <a:alphaModFix/>
            </a:blip>
            <a:srcRect/>
            <a:stretch/>
          </p:blipFill>
          <p:spPr>
            <a:xfrm rot="-1028951" flipH="1">
              <a:off x="5521633" y="2085974"/>
              <a:ext cx="6349540" cy="5143500"/>
            </a:xfrm>
            <a:prstGeom prst="rect">
              <a:avLst/>
            </a:prstGeom>
            <a:noFill/>
            <a:ln>
              <a:noFill/>
            </a:ln>
          </p:spPr>
        </p:pic>
        <p:pic>
          <p:nvPicPr>
            <p:cNvPr id="292" name="Google Shape;292;p37"/>
            <p:cNvPicPr preferRelativeResize="0"/>
            <p:nvPr/>
          </p:nvPicPr>
          <p:blipFill>
            <a:blip r:embed="rId4">
              <a:alphaModFix/>
            </a:blip>
            <a:stretch>
              <a:fillRect/>
            </a:stretch>
          </p:blipFill>
          <p:spPr>
            <a:xfrm rot="1600190" flipH="1">
              <a:off x="-2117498" y="1333498"/>
              <a:ext cx="4387549" cy="5143504"/>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36918-4D75-234F-0935-B18243414B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B6088E-6881-FD84-D5D2-4BF93F3C30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EAC87-D6BF-76D5-C89D-1F1EB39828A5}"/>
              </a:ext>
            </a:extLst>
          </p:cNvPr>
          <p:cNvSpPr>
            <a:spLocks noGrp="1"/>
          </p:cNvSpPr>
          <p:nvPr>
            <p:ph type="dt" sz="half" idx="10"/>
          </p:nvPr>
        </p:nvSpPr>
        <p:spPr/>
        <p:txBody>
          <a:bodyPr/>
          <a:lstStyle/>
          <a:p>
            <a:fld id="{E6F7D29A-4AFA-401F-9B2C-3C81A22C4004}" type="datetimeFigureOut">
              <a:rPr lang="en-US" smtClean="0"/>
              <a:t>1/24/2025</a:t>
            </a:fld>
            <a:endParaRPr lang="en-US"/>
          </a:p>
        </p:txBody>
      </p:sp>
      <p:sp>
        <p:nvSpPr>
          <p:cNvPr id="5" name="Footer Placeholder 4">
            <a:extLst>
              <a:ext uri="{FF2B5EF4-FFF2-40B4-BE49-F238E27FC236}">
                <a16:creationId xmlns:a16="http://schemas.microsoft.com/office/drawing/2014/main" id="{07CB5934-FEC6-D423-C2B2-85053C0A7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7BB201-1171-BA77-30D3-DA67CABA5A5B}"/>
              </a:ext>
            </a:extLst>
          </p:cNvPr>
          <p:cNvSpPr>
            <a:spLocks noGrp="1"/>
          </p:cNvSpPr>
          <p:nvPr>
            <p:ph type="sldNum" sz="quarter" idx="12"/>
          </p:nvPr>
        </p:nvSpPr>
        <p:spPr/>
        <p:txBody>
          <a:bodyPr/>
          <a:lstStyle/>
          <a:p>
            <a:fld id="{68D5FA4F-4E41-4B5E-8BD9-9F7AB78E387C}" type="slidenum">
              <a:rPr lang="en-US" smtClean="0"/>
              <a:t>‹#›</a:t>
            </a:fld>
            <a:endParaRPr lang="en-US"/>
          </a:p>
        </p:txBody>
      </p:sp>
    </p:spTree>
    <p:extLst>
      <p:ext uri="{BB962C8B-B14F-4D97-AF65-F5344CB8AC3E}">
        <p14:creationId xmlns:p14="http://schemas.microsoft.com/office/powerpoint/2010/main" val="169931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marL="914400" lvl="1"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marL="1371600" lvl="2"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marL="1828800" lvl="3"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marL="2286000" lvl="4"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marL="2743200" lvl="5"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marL="3200400" lvl="6"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marL="3657600" lvl="7"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marL="4114800" lvl="8"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1" r:id="rId3"/>
    <p:sldLayoutId id="2147483672" r:id="rId4"/>
    <p:sldLayoutId id="2147483676" r:id="rId5"/>
    <p:sldLayoutId id="2147483682" r:id="rId6"/>
    <p:sldLayoutId id="2147483683" r:id="rId7"/>
    <p:sldLayoutId id="214748368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https://royalsocietypublishing.org/doi/full/10.1098/rstb.2020.0386"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dl.acm.org/doi/full/10.1145/3613905.3650968"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l.acm.org/doi/pdf/10.1145/3491102.3517687"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royalsocietypublishing.org/doi/full/10.1098/rstb.2020.0396"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ieeexplore.ieee.org/document/8282129"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ieeexplore.ieee.org/stamp/stamp.jsp?tp=&amp;arnumber=608022"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www.jstage.jst.go.jp/article/isase/ISASE2024/0/ISASE2024_1_10/_pdf/-char/ja"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sciencedirect.com/science/article/pii/S0925231223000103" TargetMode="Externa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convert-and-speak.github.io/demo/" TargetMode="External"/><Relationship Id="rId2" Type="http://schemas.openxmlformats.org/officeDocument/2006/relationships/hyperlink" Target="https://openreview.net/pdf?id=ay1Tv3PcNw"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ell.com/trends/cognitive-sciences/fulltext/S1364-6613(16)00020-6" TargetMode="Externa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ieeexplore.ieee.org/stamp/stamp.jsp?tp=&amp;arnumber=10553521"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hyperlink" Target="https://royalsocietypublishing.org/doi/10.1098/rstb.2021.0083"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hyperlink" Target="https://dl.acm.org/doi/abs/10.1145/3313831.3376726?casa_token=Cino7uAkQfsAAAAA:FoTJKShpnajuzbhPkGVFyr9aH7xsTHJcpQZXj_O1LftvAwikmv4I7pYGkCQ3AAPR5ylPHNFqaWjjDQ"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hyperlink" Target="https://openai.com/index/chatgpt-can-now-see-hear-and-speak/"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convert-and-speak.github.io/demo/" TargetMode="External"/><Relationship Id="rId5" Type="http://schemas.openxmlformats.org/officeDocument/2006/relationships/image" Target="../media/image10.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1"/>
          <p:cNvSpPr txBox="1">
            <a:spLocks noGrp="1"/>
          </p:cNvSpPr>
          <p:nvPr>
            <p:ph type="ctrTitle"/>
          </p:nvPr>
        </p:nvSpPr>
        <p:spPr>
          <a:xfrm>
            <a:off x="713250" y="1525050"/>
            <a:ext cx="7717500" cy="16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Audio and Voice Modulation</a:t>
            </a:r>
            <a:endParaRPr dirty="0"/>
          </a:p>
        </p:txBody>
      </p:sp>
      <p:sp>
        <p:nvSpPr>
          <p:cNvPr id="304" name="Google Shape;304;p41"/>
          <p:cNvSpPr txBox="1">
            <a:spLocks noGrp="1"/>
          </p:cNvSpPr>
          <p:nvPr>
            <p:ph type="subTitle" idx="1"/>
          </p:nvPr>
        </p:nvSpPr>
        <p:spPr>
          <a:xfrm>
            <a:off x="2307700" y="3187350"/>
            <a:ext cx="4528800" cy="4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Daniel Honrales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12B9E-9F63-25D6-9797-C49F42980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57EDD-CF86-B34D-25C6-565ABF281154}"/>
              </a:ext>
            </a:extLst>
          </p:cNvPr>
          <p:cNvSpPr>
            <a:spLocks noGrp="1"/>
          </p:cNvSpPr>
          <p:nvPr>
            <p:ph type="ctrTitle"/>
          </p:nvPr>
        </p:nvSpPr>
        <p:spPr/>
        <p:txBody>
          <a:bodyPr/>
          <a:lstStyle/>
          <a:p>
            <a:r>
              <a:rPr lang="en-US" dirty="0"/>
              <a:t>Background Work</a:t>
            </a:r>
          </a:p>
        </p:txBody>
      </p:sp>
      <p:sp>
        <p:nvSpPr>
          <p:cNvPr id="5" name="Subtitle 4">
            <a:extLst>
              <a:ext uri="{FF2B5EF4-FFF2-40B4-BE49-F238E27FC236}">
                <a16:creationId xmlns:a16="http://schemas.microsoft.com/office/drawing/2014/main" id="{5AB19EE7-4DC6-DAA1-1497-3122935F613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2207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B22C-2CE0-1A85-40F5-161643F96E43}"/>
              </a:ext>
            </a:extLst>
          </p:cNvPr>
          <p:cNvSpPr>
            <a:spLocks noGrp="1"/>
          </p:cNvSpPr>
          <p:nvPr>
            <p:ph type="title"/>
          </p:nvPr>
        </p:nvSpPr>
        <p:spPr>
          <a:xfrm>
            <a:off x="135518" y="13692"/>
            <a:ext cx="8767563" cy="581764"/>
          </a:xfrm>
        </p:spPr>
        <p:txBody>
          <a:bodyPr>
            <a:normAutofit fontScale="90000"/>
          </a:bodyPr>
          <a:lstStyle/>
          <a:p>
            <a:r>
              <a:rPr lang="en-US" sz="2400" dirty="0"/>
              <a:t>Voice Modulation: from origin and mechanism to social impact (2021)</a:t>
            </a:r>
          </a:p>
        </p:txBody>
      </p:sp>
      <p:sp>
        <p:nvSpPr>
          <p:cNvPr id="3" name="Content Placeholder 2">
            <a:extLst>
              <a:ext uri="{FF2B5EF4-FFF2-40B4-BE49-F238E27FC236}">
                <a16:creationId xmlns:a16="http://schemas.microsoft.com/office/drawing/2014/main" id="{CC748D72-DA8D-B7B0-0A3D-97D3A753C3E3}"/>
              </a:ext>
            </a:extLst>
          </p:cNvPr>
          <p:cNvSpPr>
            <a:spLocks noGrp="1"/>
          </p:cNvSpPr>
          <p:nvPr>
            <p:ph idx="1"/>
          </p:nvPr>
        </p:nvSpPr>
        <p:spPr>
          <a:xfrm>
            <a:off x="275142" y="815300"/>
            <a:ext cx="4968971" cy="4332449"/>
          </a:xfrm>
        </p:spPr>
        <p:txBody>
          <a:bodyPr>
            <a:normAutofit fontScale="92500" lnSpcReduction="10000"/>
          </a:bodyPr>
          <a:lstStyle/>
          <a:p>
            <a:r>
              <a:rPr lang="en-US" dirty="0">
                <a:hlinkClick r:id="rId2"/>
              </a:rPr>
              <a:t>https://royalsocietypublishing.org/doi/full/10.1098/rstb.2020.0386</a:t>
            </a:r>
            <a:endParaRPr lang="en-US" dirty="0"/>
          </a:p>
          <a:p>
            <a:r>
              <a:rPr lang="en-US" dirty="0"/>
              <a:t>Lit review of voice characteristics and modulation’s effect on speech/perception</a:t>
            </a:r>
          </a:p>
          <a:p>
            <a:endParaRPr lang="en-US" dirty="0"/>
          </a:p>
          <a:p>
            <a:r>
              <a:rPr lang="en-US" dirty="0"/>
              <a:t>Vocal properties can convey sex, age, body size, emotions, etc.</a:t>
            </a:r>
          </a:p>
          <a:p>
            <a:r>
              <a:rPr lang="en-US" dirty="0"/>
              <a:t>Voice modulation present in verbal and non-verbal communication</a:t>
            </a:r>
          </a:p>
          <a:p>
            <a:r>
              <a:rPr lang="en-US" dirty="0"/>
              <a:t>Humans possess advanced vocal control as compared to other species</a:t>
            </a:r>
          </a:p>
          <a:p>
            <a:pPr marL="0" indent="0">
              <a:buNone/>
            </a:pPr>
            <a:endParaRPr lang="en-US" dirty="0"/>
          </a:p>
          <a:p>
            <a:pPr marL="0" indent="0">
              <a:buNone/>
            </a:pPr>
            <a:r>
              <a:rPr lang="en-US" dirty="0"/>
              <a:t>Vocal parameters</a:t>
            </a:r>
          </a:p>
          <a:p>
            <a:r>
              <a:rPr lang="en-US" dirty="0"/>
              <a:t>Base pitch / Fundamental frequency (f0)</a:t>
            </a:r>
          </a:p>
          <a:p>
            <a:r>
              <a:rPr lang="en-US" dirty="0"/>
              <a:t>Vocal tract resonances / Formant frequencies (specific frequencies preferred by individual vocal tract)</a:t>
            </a:r>
          </a:p>
          <a:p>
            <a:r>
              <a:rPr lang="en-US" dirty="0"/>
              <a:t>Social cues understood through voice modulation, and we recognize speakers despite vocal changes</a:t>
            </a:r>
          </a:p>
          <a:p>
            <a:r>
              <a:rPr lang="en-US" dirty="0"/>
              <a:t>Non-vocal signs of aggression (e.g. roars) convey physical strength</a:t>
            </a:r>
          </a:p>
          <a:p>
            <a:pPr marL="0" indent="0">
              <a:buNone/>
            </a:pPr>
            <a:endParaRPr lang="en-US" dirty="0"/>
          </a:p>
          <a:p>
            <a:pPr marL="0" indent="0">
              <a:buNone/>
            </a:pPr>
            <a:r>
              <a:rPr lang="en-US" dirty="0"/>
              <a:t>Biology / Neuro</a:t>
            </a:r>
          </a:p>
          <a:p>
            <a:r>
              <a:rPr lang="en-US" dirty="0"/>
              <a:t>Vocal control enacted by innervation of human larynx through direct connection between primary motor cortex and nucleus ambiguous</a:t>
            </a:r>
          </a:p>
          <a:p>
            <a:r>
              <a:rPr lang="en-US" dirty="0"/>
              <a:t>This pathway is more present and complex in humans compared to other primates</a:t>
            </a:r>
          </a:p>
          <a:p>
            <a:r>
              <a:rPr lang="en-US" dirty="0"/>
              <a:t>Singers exhibit stronger neural representations of larynx height in a region of dorsal somatosensory cortex, correlated with more accurate performance in vocal size and pitch tasks</a:t>
            </a:r>
          </a:p>
        </p:txBody>
      </p:sp>
      <p:pic>
        <p:nvPicPr>
          <p:cNvPr id="4" name="Picture 2" descr="Vowel Sounds">
            <a:extLst>
              <a:ext uri="{FF2B5EF4-FFF2-40B4-BE49-F238E27FC236}">
                <a16:creationId xmlns:a16="http://schemas.microsoft.com/office/drawing/2014/main" id="{D9A0718C-211A-22EB-2A2F-A6103843C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788" y="521897"/>
            <a:ext cx="2733618" cy="2562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9EFF6E-B2EE-E3A0-5FF4-7E50BE7AF642}"/>
              </a:ext>
            </a:extLst>
          </p:cNvPr>
          <p:cNvPicPr>
            <a:picLocks noChangeAspect="1"/>
          </p:cNvPicPr>
          <p:nvPr/>
        </p:nvPicPr>
        <p:blipFill>
          <a:blip r:embed="rId4"/>
          <a:stretch>
            <a:fillRect/>
          </a:stretch>
        </p:blipFill>
        <p:spPr>
          <a:xfrm>
            <a:off x="5956109" y="3096625"/>
            <a:ext cx="2424066" cy="1957617"/>
          </a:xfrm>
          <a:prstGeom prst="rect">
            <a:avLst/>
          </a:prstGeom>
        </p:spPr>
      </p:pic>
    </p:spTree>
    <p:extLst>
      <p:ext uri="{BB962C8B-B14F-4D97-AF65-F5344CB8AC3E}">
        <p14:creationId xmlns:p14="http://schemas.microsoft.com/office/powerpoint/2010/main" val="20132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AD223-AC0E-F74A-25FF-7AEF8A658DC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70B3D-E1D8-FC27-B482-0532B314EDFB}"/>
              </a:ext>
            </a:extLst>
          </p:cNvPr>
          <p:cNvSpPr>
            <a:spLocks noGrp="1"/>
          </p:cNvSpPr>
          <p:nvPr>
            <p:ph idx="1"/>
          </p:nvPr>
        </p:nvSpPr>
        <p:spPr>
          <a:xfrm>
            <a:off x="628651" y="377806"/>
            <a:ext cx="4714019" cy="4254917"/>
          </a:xfrm>
        </p:spPr>
        <p:txBody>
          <a:bodyPr>
            <a:normAutofit/>
          </a:bodyPr>
          <a:lstStyle/>
          <a:p>
            <a:pPr marL="0" indent="0">
              <a:buNone/>
            </a:pPr>
            <a:r>
              <a:rPr lang="en-US" dirty="0"/>
              <a:t>Modulation</a:t>
            </a:r>
          </a:p>
          <a:p>
            <a:r>
              <a:rPr lang="en-US" dirty="0"/>
              <a:t>Listeners can distinguish volitional vs. genuine laughs and cries, genuine vocalizations seen as more trustworthy and arousing</a:t>
            </a:r>
          </a:p>
          <a:p>
            <a:r>
              <a:rPr lang="en-US" dirty="0"/>
              <a:t>Vocalizers tend to adjust their overall pitch when speaking to figures of authority, disputed whether raise or lower</a:t>
            </a:r>
          </a:p>
          <a:p>
            <a:r>
              <a:rPr lang="en-US" dirty="0"/>
              <a:t>Modulation differs across cultures, but there are some universals</a:t>
            </a:r>
          </a:p>
          <a:p>
            <a:r>
              <a:rPr lang="en-US" dirty="0"/>
              <a:t>Most research is in WEIRD scope (western, educated, industrialized, rich, democratic)</a:t>
            </a:r>
          </a:p>
          <a:p>
            <a:r>
              <a:rPr lang="en-US" dirty="0"/>
              <a:t>Words can carry inherent properties (ex. </a:t>
            </a:r>
            <a:r>
              <a:rPr lang="en-US" dirty="0" err="1"/>
              <a:t>Bouba</a:t>
            </a:r>
            <a:r>
              <a:rPr lang="en-US" dirty="0"/>
              <a:t> perceived as round, </a:t>
            </a:r>
            <a:r>
              <a:rPr lang="en-US" dirty="0" err="1"/>
              <a:t>kiki</a:t>
            </a:r>
            <a:r>
              <a:rPr lang="en-US" dirty="0"/>
              <a:t> perceived as sharp)</a:t>
            </a:r>
          </a:p>
          <a:p>
            <a:r>
              <a:rPr lang="en-US" dirty="0"/>
              <a:t>People modulate their voice in response to background speech more than any other kind of background noise</a:t>
            </a:r>
          </a:p>
          <a:p>
            <a:pPr marL="0" indent="0">
              <a:buNone/>
            </a:pPr>
            <a:endParaRPr lang="en-US" dirty="0"/>
          </a:p>
          <a:p>
            <a:pPr marL="0" indent="0">
              <a:buNone/>
            </a:pPr>
            <a:r>
              <a:rPr lang="en-US" dirty="0"/>
              <a:t>Ethics</a:t>
            </a:r>
          </a:p>
          <a:p>
            <a:r>
              <a:rPr lang="en-US" dirty="0"/>
              <a:t>Voice modulation and applications generally accepted by public</a:t>
            </a:r>
          </a:p>
          <a:p>
            <a:r>
              <a:rPr lang="en-US" dirty="0"/>
              <a:t>One exception is when the vocalist does not provide consent</a:t>
            </a:r>
          </a:p>
        </p:txBody>
      </p:sp>
      <p:pic>
        <p:nvPicPr>
          <p:cNvPr id="4098" name="Picture 2" descr="Regardless of The Language You Speak, You'll Likely Call One of These  Shapes 'Bouba' : ScienceAlert">
            <a:extLst>
              <a:ext uri="{FF2B5EF4-FFF2-40B4-BE49-F238E27FC236}">
                <a16:creationId xmlns:a16="http://schemas.microsoft.com/office/drawing/2014/main" id="{AC6958FF-8118-E719-5472-C99B33264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445" y="1717503"/>
            <a:ext cx="2981360" cy="2126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724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F36D9-177D-BCA1-9CDF-8CB4C6916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CD704-E80B-823B-5D80-D095934F9760}"/>
              </a:ext>
            </a:extLst>
          </p:cNvPr>
          <p:cNvSpPr>
            <a:spLocks noGrp="1"/>
          </p:cNvSpPr>
          <p:nvPr>
            <p:ph type="title"/>
          </p:nvPr>
        </p:nvSpPr>
        <p:spPr/>
        <p:txBody>
          <a:bodyPr>
            <a:normAutofit fontScale="90000"/>
          </a:bodyPr>
          <a:lstStyle/>
          <a:p>
            <a:r>
              <a:rPr lang="en-US" sz="2100" dirty="0"/>
              <a:t>Supporting Interpersonal Emotional Regulation of Call Center Workers via Customer Voice Modulation (CHI 2024)</a:t>
            </a:r>
          </a:p>
        </p:txBody>
      </p:sp>
      <p:sp>
        <p:nvSpPr>
          <p:cNvPr id="3" name="Content Placeholder 2">
            <a:extLst>
              <a:ext uri="{FF2B5EF4-FFF2-40B4-BE49-F238E27FC236}">
                <a16:creationId xmlns:a16="http://schemas.microsoft.com/office/drawing/2014/main" id="{815202D5-CA7E-6E1D-DD99-97E43588823E}"/>
              </a:ext>
            </a:extLst>
          </p:cNvPr>
          <p:cNvSpPr>
            <a:spLocks noGrp="1"/>
          </p:cNvSpPr>
          <p:nvPr>
            <p:ph idx="1"/>
          </p:nvPr>
        </p:nvSpPr>
        <p:spPr/>
        <p:txBody>
          <a:bodyPr>
            <a:normAutofit/>
          </a:bodyPr>
          <a:lstStyle/>
          <a:p>
            <a:r>
              <a:rPr lang="en-US" dirty="0">
                <a:hlinkClick r:id="rId2"/>
              </a:rPr>
              <a:t>https://dl.acm.org/doi/full/10.1145/3613905.3650968</a:t>
            </a:r>
            <a:endParaRPr lang="en-US" dirty="0"/>
          </a:p>
          <a:p>
            <a:r>
              <a:rPr lang="en-US" dirty="0"/>
              <a:t>Can we reduce perceived anger/stress in a customer’s audio for call center workers?</a:t>
            </a:r>
          </a:p>
          <a:p>
            <a:r>
              <a:rPr lang="en-US" dirty="0"/>
              <a:t>Emotion in speech signified by 3 prosodic features: pitch (frequency) , energy (contour) , duration (rate)</a:t>
            </a:r>
          </a:p>
          <a:p>
            <a:r>
              <a:rPr lang="en-US" dirty="0"/>
              <a:t>Chose to modulate pitch and energy due to strong correlation with anger and goal for real-time modulation</a:t>
            </a:r>
          </a:p>
          <a:p>
            <a:pPr marL="0" indent="0">
              <a:buNone/>
            </a:pPr>
            <a:endParaRPr lang="en-US" dirty="0"/>
          </a:p>
          <a:p>
            <a:pPr marL="0" indent="0">
              <a:buNone/>
            </a:pPr>
            <a:r>
              <a:rPr lang="en-US" dirty="0"/>
              <a:t>Study </a:t>
            </a:r>
          </a:p>
          <a:p>
            <a:r>
              <a:rPr lang="en-US" dirty="0"/>
              <a:t>14 participants mostly 20-24 years old, 10 women</a:t>
            </a:r>
          </a:p>
          <a:p>
            <a:r>
              <a:rPr lang="en-US" dirty="0"/>
              <a:t>Rated stress, arousal (intensity), and valence(pos/neg) in audio and arousal, valence, and content comprehension in self</a:t>
            </a:r>
          </a:p>
          <a:p>
            <a:pPr marL="0" indent="0">
              <a:buNone/>
            </a:pPr>
            <a:r>
              <a:rPr lang="en-US" dirty="0"/>
              <a:t>Method</a:t>
            </a:r>
          </a:p>
          <a:p>
            <a:r>
              <a:rPr lang="en-US" dirty="0"/>
              <a:t>Used Pratt (speech analysis software) to distinguish anger features and modulate audio samples</a:t>
            </a:r>
          </a:p>
          <a:p>
            <a:pPr marL="0" indent="0">
              <a:buNone/>
            </a:pPr>
            <a:r>
              <a:rPr lang="en-US" dirty="0"/>
              <a:t>Conditions</a:t>
            </a:r>
          </a:p>
          <a:p>
            <a:r>
              <a:rPr lang="en-US" dirty="0"/>
              <a:t>C1 – no modulation</a:t>
            </a:r>
          </a:p>
          <a:p>
            <a:r>
              <a:rPr lang="en-US" dirty="0"/>
              <a:t>C2 – lowered pitch (-50hz)</a:t>
            </a:r>
          </a:p>
          <a:p>
            <a:r>
              <a:rPr lang="en-US" dirty="0"/>
              <a:t>C3 – remove pitch contours (monotone pitch level)</a:t>
            </a:r>
          </a:p>
          <a:p>
            <a:r>
              <a:rPr lang="en-US" dirty="0"/>
              <a:t>C4 – combine C2 and C3</a:t>
            </a:r>
          </a:p>
        </p:txBody>
      </p:sp>
    </p:spTree>
    <p:extLst>
      <p:ext uri="{BB962C8B-B14F-4D97-AF65-F5344CB8AC3E}">
        <p14:creationId xmlns:p14="http://schemas.microsoft.com/office/powerpoint/2010/main" val="722543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2F3FC-FA45-8212-A280-83A0244A0B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FC4CBE-0E6C-6F58-B7E7-A00033730486}"/>
              </a:ext>
            </a:extLst>
          </p:cNvPr>
          <p:cNvSpPr>
            <a:spLocks noGrp="1"/>
          </p:cNvSpPr>
          <p:nvPr>
            <p:ph idx="1"/>
          </p:nvPr>
        </p:nvSpPr>
        <p:spPr>
          <a:xfrm>
            <a:off x="628651" y="377806"/>
            <a:ext cx="4714019" cy="4254917"/>
          </a:xfrm>
        </p:spPr>
        <p:txBody>
          <a:bodyPr>
            <a:normAutofit/>
          </a:bodyPr>
          <a:lstStyle/>
          <a:p>
            <a:r>
              <a:rPr lang="en-US" dirty="0"/>
              <a:t>Version A is rude comment with neutral tone, B is rude comment with aggressive tone</a:t>
            </a:r>
          </a:p>
          <a:p>
            <a:r>
              <a:rPr lang="en-US" dirty="0"/>
              <a:t>B found to contain more stress </a:t>
            </a:r>
          </a:p>
          <a:p>
            <a:r>
              <a:rPr lang="en-US" dirty="0"/>
              <a:t>Removing pitch contours for monotone reduced stress in both versions</a:t>
            </a:r>
          </a:p>
          <a:p>
            <a:r>
              <a:rPr lang="en-US" dirty="0"/>
              <a:t>Lowering pitch frequency reduced stress in version B</a:t>
            </a:r>
          </a:p>
          <a:p>
            <a:r>
              <a:rPr lang="en-US" dirty="0"/>
              <a:t>Absence of intonation seems to be most significant factor</a:t>
            </a:r>
          </a:p>
          <a:p>
            <a:endParaRPr lang="en-US" dirty="0"/>
          </a:p>
          <a:p>
            <a:r>
              <a:rPr lang="en-US" dirty="0"/>
              <a:t>Participants experienced less intensity and negativity with modulated audio</a:t>
            </a:r>
          </a:p>
          <a:p>
            <a:r>
              <a:rPr lang="en-US" dirty="0"/>
              <a:t>No significant effect on content comprehension found</a:t>
            </a:r>
          </a:p>
          <a:p>
            <a:pPr marL="0" indent="0">
              <a:buNone/>
            </a:pPr>
            <a:endParaRPr lang="en-US" dirty="0"/>
          </a:p>
          <a:p>
            <a:pPr marL="0" indent="0">
              <a:buNone/>
            </a:pPr>
            <a:r>
              <a:rPr lang="en-US" dirty="0"/>
              <a:t>Notable Points</a:t>
            </a:r>
          </a:p>
          <a:p>
            <a:r>
              <a:rPr lang="en-US" dirty="0"/>
              <a:t>Demonstrates change in perceived anger/stress by modulating speech prosody</a:t>
            </a:r>
          </a:p>
          <a:p>
            <a:r>
              <a:rPr lang="en-US" dirty="0"/>
              <a:t>Tested on recorded audio, not real-time</a:t>
            </a:r>
          </a:p>
          <a:p>
            <a:r>
              <a:rPr lang="en-US" dirty="0"/>
              <a:t>Recorded audio from actors, not real instances of customer anger</a:t>
            </a:r>
          </a:p>
          <a:p>
            <a:endParaRPr lang="en-US" dirty="0"/>
          </a:p>
        </p:txBody>
      </p:sp>
      <p:pic>
        <p:nvPicPr>
          <p:cNvPr id="7" name="Picture 6">
            <a:extLst>
              <a:ext uri="{FF2B5EF4-FFF2-40B4-BE49-F238E27FC236}">
                <a16:creationId xmlns:a16="http://schemas.microsoft.com/office/drawing/2014/main" id="{18469F5A-5217-C83A-FED1-ABE68869D083}"/>
              </a:ext>
            </a:extLst>
          </p:cNvPr>
          <p:cNvPicPr>
            <a:picLocks noChangeAspect="1"/>
          </p:cNvPicPr>
          <p:nvPr/>
        </p:nvPicPr>
        <p:blipFill>
          <a:blip r:embed="rId2"/>
          <a:stretch>
            <a:fillRect/>
          </a:stretch>
        </p:blipFill>
        <p:spPr>
          <a:xfrm>
            <a:off x="5405175" y="1183548"/>
            <a:ext cx="3450457" cy="1314460"/>
          </a:xfrm>
          <a:prstGeom prst="rect">
            <a:avLst/>
          </a:prstGeom>
        </p:spPr>
      </p:pic>
      <p:pic>
        <p:nvPicPr>
          <p:cNvPr id="9" name="Picture 8">
            <a:extLst>
              <a:ext uri="{FF2B5EF4-FFF2-40B4-BE49-F238E27FC236}">
                <a16:creationId xmlns:a16="http://schemas.microsoft.com/office/drawing/2014/main" id="{66C26E24-56AE-5B1E-11E3-598957AB87CA}"/>
              </a:ext>
            </a:extLst>
          </p:cNvPr>
          <p:cNvPicPr>
            <a:picLocks noChangeAspect="1"/>
          </p:cNvPicPr>
          <p:nvPr/>
        </p:nvPicPr>
        <p:blipFill>
          <a:blip r:embed="rId3"/>
          <a:stretch>
            <a:fillRect/>
          </a:stretch>
        </p:blipFill>
        <p:spPr>
          <a:xfrm>
            <a:off x="5405175" y="2945891"/>
            <a:ext cx="3514751" cy="2035984"/>
          </a:xfrm>
          <a:prstGeom prst="rect">
            <a:avLst/>
          </a:prstGeom>
        </p:spPr>
      </p:pic>
      <p:pic>
        <p:nvPicPr>
          <p:cNvPr id="1026" name="Picture 2">
            <a:extLst>
              <a:ext uri="{FF2B5EF4-FFF2-40B4-BE49-F238E27FC236}">
                <a16:creationId xmlns:a16="http://schemas.microsoft.com/office/drawing/2014/main" id="{C7C4BDAB-F59E-7152-655D-EB389C4B0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757" y="242472"/>
            <a:ext cx="3571875" cy="52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45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E21DE-DC62-1189-3680-033E242383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7B77D-BABB-6231-78B6-40859B0B01C6}"/>
              </a:ext>
            </a:extLst>
          </p:cNvPr>
          <p:cNvSpPr>
            <a:spLocks noGrp="1"/>
          </p:cNvSpPr>
          <p:nvPr>
            <p:ph type="title"/>
          </p:nvPr>
        </p:nvSpPr>
        <p:spPr>
          <a:xfrm>
            <a:off x="135518" y="13692"/>
            <a:ext cx="8767563" cy="581764"/>
          </a:xfrm>
        </p:spPr>
        <p:txBody>
          <a:bodyPr>
            <a:normAutofit fontScale="90000"/>
          </a:bodyPr>
          <a:lstStyle/>
          <a:p>
            <a:r>
              <a:rPr lang="en-US" sz="2400" dirty="0"/>
              <a:t>Aware: Intuitive Device Activation Using Prosody for Natural Voice Interactions (CHI 22)</a:t>
            </a:r>
          </a:p>
        </p:txBody>
      </p:sp>
      <p:sp>
        <p:nvSpPr>
          <p:cNvPr id="3" name="Content Placeholder 2">
            <a:extLst>
              <a:ext uri="{FF2B5EF4-FFF2-40B4-BE49-F238E27FC236}">
                <a16:creationId xmlns:a16="http://schemas.microsoft.com/office/drawing/2014/main" id="{425CED57-CF80-96D9-9E60-B3BC28294392}"/>
              </a:ext>
            </a:extLst>
          </p:cNvPr>
          <p:cNvSpPr>
            <a:spLocks noGrp="1"/>
          </p:cNvSpPr>
          <p:nvPr>
            <p:ph idx="1"/>
          </p:nvPr>
        </p:nvSpPr>
        <p:spPr>
          <a:xfrm>
            <a:off x="275142" y="1360153"/>
            <a:ext cx="5794394" cy="4332449"/>
          </a:xfrm>
        </p:spPr>
        <p:txBody>
          <a:bodyPr>
            <a:normAutofit/>
          </a:bodyPr>
          <a:lstStyle/>
          <a:p>
            <a:r>
              <a:rPr lang="en-US" dirty="0">
                <a:hlinkClick r:id="rId2"/>
              </a:rPr>
              <a:t>https://dl.acm.org/doi/pdf/10.1145/3491102.3517687</a:t>
            </a:r>
            <a:endParaRPr lang="en-US" dirty="0"/>
          </a:p>
          <a:p>
            <a:r>
              <a:rPr lang="en-US" dirty="0"/>
              <a:t>How to consider context of vocalization in recognition?</a:t>
            </a:r>
          </a:p>
          <a:p>
            <a:r>
              <a:rPr lang="en-US" dirty="0"/>
              <a:t>How to understand speaker’s intention through speech? </a:t>
            </a:r>
          </a:p>
          <a:p>
            <a:r>
              <a:rPr lang="en-US" dirty="0"/>
              <a:t>Must be inferred from prosody of speech</a:t>
            </a:r>
          </a:p>
          <a:p>
            <a:pPr marL="0" indent="0">
              <a:buNone/>
            </a:pPr>
            <a:endParaRPr lang="en-US" dirty="0"/>
          </a:p>
          <a:p>
            <a:pPr marL="0" indent="0">
              <a:buNone/>
            </a:pPr>
            <a:r>
              <a:rPr lang="en-US" dirty="0"/>
              <a:t>Prosody</a:t>
            </a:r>
          </a:p>
          <a:p>
            <a:r>
              <a:rPr lang="en-US" dirty="0"/>
              <a:t>Pitch, Intensity, Rhythm -&gt; Form, Emotion, Intention</a:t>
            </a:r>
          </a:p>
          <a:p>
            <a:r>
              <a:rPr lang="en-US" dirty="0"/>
              <a:t>Study measures intonation (pitch variation), intensity, duration when calling / not calling a device</a:t>
            </a:r>
          </a:p>
          <a:p>
            <a:r>
              <a:rPr lang="en-US" dirty="0"/>
              <a:t>Physical characteristics of speaker can affect voice quality, this study focuses on positioning and distance</a:t>
            </a:r>
          </a:p>
          <a:p>
            <a:r>
              <a:rPr lang="en-US" dirty="0"/>
              <a:t>Measured by Harmonic-to-Noise Ratio (HNR), similar to Signal-to-Noise (SNR)</a:t>
            </a:r>
          </a:p>
          <a:p>
            <a:pPr marL="0" indent="0">
              <a:buNone/>
            </a:pPr>
            <a:endParaRPr lang="en-US" dirty="0"/>
          </a:p>
          <a:p>
            <a:endParaRPr lang="en-US" dirty="0"/>
          </a:p>
          <a:p>
            <a:pPr lvl="2"/>
            <a:endParaRPr lang="en-US" sz="600" dirty="0"/>
          </a:p>
        </p:txBody>
      </p:sp>
      <p:pic>
        <p:nvPicPr>
          <p:cNvPr id="6" name="Picture 5">
            <a:extLst>
              <a:ext uri="{FF2B5EF4-FFF2-40B4-BE49-F238E27FC236}">
                <a16:creationId xmlns:a16="http://schemas.microsoft.com/office/drawing/2014/main" id="{4E39800E-D3B3-7344-A10F-2D5ACF915831}"/>
              </a:ext>
            </a:extLst>
          </p:cNvPr>
          <p:cNvPicPr>
            <a:picLocks noChangeAspect="1"/>
          </p:cNvPicPr>
          <p:nvPr/>
        </p:nvPicPr>
        <p:blipFill>
          <a:blip r:embed="rId3"/>
          <a:srcRect r="52647"/>
          <a:stretch/>
        </p:blipFill>
        <p:spPr>
          <a:xfrm>
            <a:off x="6176306" y="392890"/>
            <a:ext cx="2963354" cy="2178860"/>
          </a:xfrm>
          <a:prstGeom prst="rect">
            <a:avLst/>
          </a:prstGeom>
        </p:spPr>
      </p:pic>
      <p:pic>
        <p:nvPicPr>
          <p:cNvPr id="7" name="Picture 6">
            <a:extLst>
              <a:ext uri="{FF2B5EF4-FFF2-40B4-BE49-F238E27FC236}">
                <a16:creationId xmlns:a16="http://schemas.microsoft.com/office/drawing/2014/main" id="{7E7B2989-A975-C111-6780-B0E2C208EB0C}"/>
              </a:ext>
            </a:extLst>
          </p:cNvPr>
          <p:cNvPicPr>
            <a:picLocks noChangeAspect="1"/>
          </p:cNvPicPr>
          <p:nvPr/>
        </p:nvPicPr>
        <p:blipFill>
          <a:blip r:embed="rId3"/>
          <a:srcRect l="48874"/>
          <a:stretch/>
        </p:blipFill>
        <p:spPr>
          <a:xfrm>
            <a:off x="6270757" y="2502280"/>
            <a:ext cx="3199481" cy="2178860"/>
          </a:xfrm>
          <a:prstGeom prst="rect">
            <a:avLst/>
          </a:prstGeom>
        </p:spPr>
      </p:pic>
    </p:spTree>
    <p:extLst>
      <p:ext uri="{BB962C8B-B14F-4D97-AF65-F5344CB8AC3E}">
        <p14:creationId xmlns:p14="http://schemas.microsoft.com/office/powerpoint/2010/main" val="4248688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DA02C-AC45-3D0A-F561-3179B4B38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D6AE2-87CB-8290-E8CF-005BC2999BC8}"/>
              </a:ext>
            </a:extLst>
          </p:cNvPr>
          <p:cNvSpPr>
            <a:spLocks noGrp="1"/>
          </p:cNvSpPr>
          <p:nvPr>
            <p:ph type="title"/>
          </p:nvPr>
        </p:nvSpPr>
        <p:spPr>
          <a:xfrm>
            <a:off x="135518" y="13692"/>
            <a:ext cx="8767563" cy="581764"/>
          </a:xfrm>
        </p:spPr>
        <p:txBody>
          <a:bodyPr>
            <a:normAutofit fontScale="90000"/>
          </a:bodyPr>
          <a:lstStyle/>
          <a:p>
            <a:r>
              <a:rPr lang="en-US" sz="2400" dirty="0"/>
              <a:t>Aware: Intuitive Device Activation Using Prosody for Natural Voice Interactions (CHI 22)</a:t>
            </a:r>
          </a:p>
        </p:txBody>
      </p:sp>
      <p:sp>
        <p:nvSpPr>
          <p:cNvPr id="3" name="Content Placeholder 2">
            <a:extLst>
              <a:ext uri="{FF2B5EF4-FFF2-40B4-BE49-F238E27FC236}">
                <a16:creationId xmlns:a16="http://schemas.microsoft.com/office/drawing/2014/main" id="{35E7C80B-FC2D-0C5A-D75A-B5A7C1512002}"/>
              </a:ext>
            </a:extLst>
          </p:cNvPr>
          <p:cNvSpPr>
            <a:spLocks noGrp="1"/>
          </p:cNvSpPr>
          <p:nvPr>
            <p:ph idx="1"/>
          </p:nvPr>
        </p:nvSpPr>
        <p:spPr>
          <a:xfrm>
            <a:off x="275142" y="975782"/>
            <a:ext cx="5344736" cy="4332449"/>
          </a:xfrm>
        </p:spPr>
        <p:txBody>
          <a:bodyPr>
            <a:normAutofit/>
          </a:bodyPr>
          <a:lstStyle/>
          <a:p>
            <a:pPr marL="0" indent="0">
              <a:buNone/>
            </a:pPr>
            <a:r>
              <a:rPr lang="en-US" dirty="0"/>
              <a:t>Experiment</a:t>
            </a:r>
          </a:p>
          <a:p>
            <a:r>
              <a:rPr lang="en-US" dirty="0"/>
              <a:t>Participants read sentences referring to a device from different distances and orientations</a:t>
            </a:r>
          </a:p>
          <a:p>
            <a:r>
              <a:rPr lang="en-US" dirty="0"/>
              <a:t>4 directions, 3 distances</a:t>
            </a:r>
          </a:p>
          <a:p>
            <a:r>
              <a:rPr lang="en-US" dirty="0"/>
              <a:t>3 sentences talk TO the device, 3 sentences talk ABOUT the device</a:t>
            </a:r>
          </a:p>
          <a:p>
            <a:r>
              <a:rPr lang="en-US" dirty="0"/>
              <a:t>3 device keywords inserted into each sentence (Alexa, Assistant, Computer)</a:t>
            </a:r>
          </a:p>
          <a:p>
            <a:r>
              <a:rPr lang="en-US" dirty="0"/>
              <a:t>For each keyword, participant reads each sentence at each distance &amp; direction 5x</a:t>
            </a:r>
          </a:p>
          <a:p>
            <a:r>
              <a:rPr lang="en-US" dirty="0"/>
              <a:t>11 participants, 95k samples collected</a:t>
            </a:r>
          </a:p>
          <a:p>
            <a:endParaRPr lang="en-US" dirty="0"/>
          </a:p>
          <a:p>
            <a:pPr marL="0" indent="0">
              <a:buNone/>
            </a:pPr>
            <a:r>
              <a:rPr lang="en-US" dirty="0"/>
              <a:t>Analysis</a:t>
            </a:r>
          </a:p>
          <a:p>
            <a:r>
              <a:rPr lang="en-US" dirty="0"/>
              <a:t>Keyword extracted from every sample</a:t>
            </a:r>
          </a:p>
          <a:p>
            <a:r>
              <a:rPr lang="en-US" dirty="0"/>
              <a:t>Pitch – calling varies more than non-calling, with higher rises</a:t>
            </a:r>
          </a:p>
          <a:p>
            <a:r>
              <a:rPr lang="en-US" dirty="0"/>
              <a:t>HNR – higher value for calling, users try to speak more clearly </a:t>
            </a:r>
          </a:p>
          <a:p>
            <a:r>
              <a:rPr lang="en-US" dirty="0"/>
              <a:t>Intensity - higher for calling, users try to speak louder</a:t>
            </a:r>
          </a:p>
          <a:p>
            <a:r>
              <a:rPr lang="en-US" dirty="0"/>
              <a:t>Duration – higher for calling, users speak longer</a:t>
            </a:r>
          </a:p>
          <a:p>
            <a:r>
              <a:rPr lang="en-US" dirty="0"/>
              <a:t>No significant effect from distance or direction, above features are independent</a:t>
            </a:r>
          </a:p>
          <a:p>
            <a:endParaRPr lang="en-US" dirty="0"/>
          </a:p>
        </p:txBody>
      </p:sp>
      <p:pic>
        <p:nvPicPr>
          <p:cNvPr id="5" name="Picture 4">
            <a:extLst>
              <a:ext uri="{FF2B5EF4-FFF2-40B4-BE49-F238E27FC236}">
                <a16:creationId xmlns:a16="http://schemas.microsoft.com/office/drawing/2014/main" id="{3FC97432-E759-8391-7756-A7986D5EBA3C}"/>
              </a:ext>
            </a:extLst>
          </p:cNvPr>
          <p:cNvPicPr>
            <a:picLocks noChangeAspect="1"/>
          </p:cNvPicPr>
          <p:nvPr/>
        </p:nvPicPr>
        <p:blipFill>
          <a:blip r:embed="rId2"/>
          <a:stretch>
            <a:fillRect/>
          </a:stretch>
        </p:blipFill>
        <p:spPr>
          <a:xfrm>
            <a:off x="5929912" y="426920"/>
            <a:ext cx="3037505" cy="1793094"/>
          </a:xfrm>
          <a:prstGeom prst="rect">
            <a:avLst/>
          </a:prstGeom>
        </p:spPr>
      </p:pic>
      <p:pic>
        <p:nvPicPr>
          <p:cNvPr id="10" name="Picture 9">
            <a:extLst>
              <a:ext uri="{FF2B5EF4-FFF2-40B4-BE49-F238E27FC236}">
                <a16:creationId xmlns:a16="http://schemas.microsoft.com/office/drawing/2014/main" id="{2C7030CF-B76B-6666-487A-758CF08BFA98}"/>
              </a:ext>
            </a:extLst>
          </p:cNvPr>
          <p:cNvPicPr>
            <a:picLocks noChangeAspect="1"/>
          </p:cNvPicPr>
          <p:nvPr/>
        </p:nvPicPr>
        <p:blipFill>
          <a:blip r:embed="rId3"/>
          <a:stretch>
            <a:fillRect/>
          </a:stretch>
        </p:blipFill>
        <p:spPr>
          <a:xfrm>
            <a:off x="5495919" y="2542405"/>
            <a:ext cx="3648081" cy="1322372"/>
          </a:xfrm>
          <a:prstGeom prst="rect">
            <a:avLst/>
          </a:prstGeom>
        </p:spPr>
      </p:pic>
    </p:spTree>
    <p:extLst>
      <p:ext uri="{BB962C8B-B14F-4D97-AF65-F5344CB8AC3E}">
        <p14:creationId xmlns:p14="http://schemas.microsoft.com/office/powerpoint/2010/main" val="1203965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7B03D-D404-8046-CC80-BDDD96588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6BB90-66C0-C623-A5ED-F6D6E4003D24}"/>
              </a:ext>
            </a:extLst>
          </p:cNvPr>
          <p:cNvSpPr>
            <a:spLocks noGrp="1"/>
          </p:cNvSpPr>
          <p:nvPr>
            <p:ph type="title"/>
          </p:nvPr>
        </p:nvSpPr>
        <p:spPr>
          <a:xfrm>
            <a:off x="135518" y="13692"/>
            <a:ext cx="8767563" cy="581764"/>
          </a:xfrm>
        </p:spPr>
        <p:txBody>
          <a:bodyPr>
            <a:normAutofit fontScale="90000"/>
          </a:bodyPr>
          <a:lstStyle/>
          <a:p>
            <a:r>
              <a:rPr lang="en-US" sz="2400" dirty="0"/>
              <a:t>Aware: Intuitive Device Activation Using Prosody for Natural Voice Interactions (CHI 22)</a:t>
            </a:r>
          </a:p>
        </p:txBody>
      </p:sp>
      <p:sp>
        <p:nvSpPr>
          <p:cNvPr id="3" name="Content Placeholder 2">
            <a:extLst>
              <a:ext uri="{FF2B5EF4-FFF2-40B4-BE49-F238E27FC236}">
                <a16:creationId xmlns:a16="http://schemas.microsoft.com/office/drawing/2014/main" id="{D5285BF7-A28B-515F-6265-062E08C77CFB}"/>
              </a:ext>
            </a:extLst>
          </p:cNvPr>
          <p:cNvSpPr>
            <a:spLocks noGrp="1"/>
          </p:cNvSpPr>
          <p:nvPr>
            <p:ph idx="1"/>
          </p:nvPr>
        </p:nvSpPr>
        <p:spPr>
          <a:xfrm>
            <a:off x="275142" y="1032426"/>
            <a:ext cx="5344736" cy="4332449"/>
          </a:xfrm>
        </p:spPr>
        <p:txBody>
          <a:bodyPr>
            <a:normAutofit/>
          </a:bodyPr>
          <a:lstStyle/>
          <a:p>
            <a:pPr marL="0" indent="0">
              <a:buNone/>
            </a:pPr>
            <a:r>
              <a:rPr lang="en-US" dirty="0"/>
              <a:t>Classifier</a:t>
            </a:r>
          </a:p>
          <a:p>
            <a:r>
              <a:rPr lang="en-US" dirty="0"/>
              <a:t>Created models to classify calling and non-calling</a:t>
            </a:r>
          </a:p>
          <a:p>
            <a:r>
              <a:rPr lang="en-US" dirty="0"/>
              <a:t>Tested CNN (.869), SVM (.835), FCNN (.843)</a:t>
            </a:r>
          </a:p>
          <a:p>
            <a:r>
              <a:rPr lang="en-US" dirty="0"/>
              <a:t>CNN model was lightweight, deployable to Pi</a:t>
            </a:r>
          </a:p>
          <a:p>
            <a:r>
              <a:rPr lang="en-US" dirty="0"/>
              <a:t>Cross-keyword testing yielded 84.91% accuracy</a:t>
            </a:r>
          </a:p>
          <a:p>
            <a:endParaRPr lang="en-US" dirty="0"/>
          </a:p>
          <a:p>
            <a:pPr marL="0" indent="0">
              <a:buNone/>
            </a:pPr>
            <a:r>
              <a:rPr lang="en-US" dirty="0"/>
              <a:t>Prototype</a:t>
            </a:r>
          </a:p>
          <a:p>
            <a:r>
              <a:rPr lang="en-US" dirty="0"/>
              <a:t>Built Alexa-like device with new recognizer</a:t>
            </a:r>
          </a:p>
          <a:p>
            <a:r>
              <a:rPr lang="en-US" dirty="0"/>
              <a:t>14 participants hold a natural conversation about the device, both referring to it with both calling and non-calling intentions</a:t>
            </a:r>
          </a:p>
          <a:p>
            <a:r>
              <a:rPr lang="en-US" dirty="0"/>
              <a:t>.74 score is recognizing non-calling, .52 in recognizing calling due to unseen speaker patterns</a:t>
            </a:r>
          </a:p>
          <a:p>
            <a:r>
              <a:rPr lang="en-US" dirty="0"/>
              <a:t>Compared to Amazon Echo, with score .56</a:t>
            </a:r>
          </a:p>
          <a:p>
            <a:r>
              <a:rPr lang="en-US" dirty="0"/>
              <a:t>Users eventually learned correct prosody for new device</a:t>
            </a:r>
          </a:p>
          <a:p>
            <a:r>
              <a:rPr lang="en-US" dirty="0"/>
              <a:t>Mixed subjective responses on device preference</a:t>
            </a:r>
          </a:p>
          <a:p>
            <a:r>
              <a:rPr lang="en-US" dirty="0"/>
              <a:t>Discussions on model robustness, prosody variation in general public</a:t>
            </a:r>
          </a:p>
          <a:p>
            <a:endParaRPr lang="en-US" dirty="0"/>
          </a:p>
        </p:txBody>
      </p:sp>
      <p:pic>
        <p:nvPicPr>
          <p:cNvPr id="9" name="Picture 8">
            <a:extLst>
              <a:ext uri="{FF2B5EF4-FFF2-40B4-BE49-F238E27FC236}">
                <a16:creationId xmlns:a16="http://schemas.microsoft.com/office/drawing/2014/main" id="{246E6481-A766-27F5-A097-654FCAB032C5}"/>
              </a:ext>
            </a:extLst>
          </p:cNvPr>
          <p:cNvPicPr>
            <a:picLocks noChangeAspect="1"/>
          </p:cNvPicPr>
          <p:nvPr/>
        </p:nvPicPr>
        <p:blipFill>
          <a:blip r:embed="rId2"/>
          <a:stretch>
            <a:fillRect/>
          </a:stretch>
        </p:blipFill>
        <p:spPr>
          <a:xfrm>
            <a:off x="5619878" y="772182"/>
            <a:ext cx="3369360" cy="1038741"/>
          </a:xfrm>
          <a:prstGeom prst="rect">
            <a:avLst/>
          </a:prstGeom>
        </p:spPr>
      </p:pic>
      <p:pic>
        <p:nvPicPr>
          <p:cNvPr id="13" name="Picture 12">
            <a:extLst>
              <a:ext uri="{FF2B5EF4-FFF2-40B4-BE49-F238E27FC236}">
                <a16:creationId xmlns:a16="http://schemas.microsoft.com/office/drawing/2014/main" id="{0F7E0FD8-3D01-69D4-6657-4193E0F5CD15}"/>
              </a:ext>
            </a:extLst>
          </p:cNvPr>
          <p:cNvPicPr>
            <a:picLocks noChangeAspect="1"/>
          </p:cNvPicPr>
          <p:nvPr/>
        </p:nvPicPr>
        <p:blipFill>
          <a:blip r:embed="rId3"/>
          <a:stretch>
            <a:fillRect/>
          </a:stretch>
        </p:blipFill>
        <p:spPr>
          <a:xfrm>
            <a:off x="5619878" y="2356574"/>
            <a:ext cx="3369359" cy="1455248"/>
          </a:xfrm>
          <a:prstGeom prst="rect">
            <a:avLst/>
          </a:prstGeom>
        </p:spPr>
      </p:pic>
      <p:pic>
        <p:nvPicPr>
          <p:cNvPr id="17" name="Picture 16">
            <a:extLst>
              <a:ext uri="{FF2B5EF4-FFF2-40B4-BE49-F238E27FC236}">
                <a16:creationId xmlns:a16="http://schemas.microsoft.com/office/drawing/2014/main" id="{165A03B9-88B5-EBDD-E2D6-A03D2C56FB48}"/>
              </a:ext>
            </a:extLst>
          </p:cNvPr>
          <p:cNvPicPr>
            <a:picLocks noChangeAspect="1"/>
          </p:cNvPicPr>
          <p:nvPr/>
        </p:nvPicPr>
        <p:blipFill>
          <a:blip r:embed="rId4"/>
          <a:stretch>
            <a:fillRect/>
          </a:stretch>
        </p:blipFill>
        <p:spPr>
          <a:xfrm>
            <a:off x="5509775" y="4108701"/>
            <a:ext cx="3393306" cy="878688"/>
          </a:xfrm>
          <a:prstGeom prst="rect">
            <a:avLst/>
          </a:prstGeom>
        </p:spPr>
      </p:pic>
    </p:spTree>
    <p:extLst>
      <p:ext uri="{BB962C8B-B14F-4D97-AF65-F5344CB8AC3E}">
        <p14:creationId xmlns:p14="http://schemas.microsoft.com/office/powerpoint/2010/main" val="279341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CC312-3B3C-A459-5E58-C91DAE751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75A61-6E29-2B6D-62B1-8D9ECB9DF490}"/>
              </a:ext>
            </a:extLst>
          </p:cNvPr>
          <p:cNvSpPr>
            <a:spLocks noGrp="1"/>
          </p:cNvSpPr>
          <p:nvPr>
            <p:ph type="title"/>
          </p:nvPr>
        </p:nvSpPr>
        <p:spPr>
          <a:xfrm>
            <a:off x="135518" y="13692"/>
            <a:ext cx="8767563" cy="581764"/>
          </a:xfrm>
        </p:spPr>
        <p:txBody>
          <a:bodyPr>
            <a:noAutofit/>
          </a:bodyPr>
          <a:lstStyle/>
          <a:p>
            <a:r>
              <a:rPr lang="en-US" sz="1800" dirty="0"/>
              <a:t>Even violins can cry: specifically vocal emotional </a:t>
            </a:r>
            <a:r>
              <a:rPr lang="en-US" sz="1800" dirty="0" err="1"/>
              <a:t>behaviours</a:t>
            </a:r>
            <a:r>
              <a:rPr lang="en-US" sz="1800" dirty="0"/>
              <a:t> also drive the perception of emotions in non-vocal music (2021)</a:t>
            </a:r>
          </a:p>
        </p:txBody>
      </p:sp>
      <p:sp>
        <p:nvSpPr>
          <p:cNvPr id="3" name="Content Placeholder 2">
            <a:extLst>
              <a:ext uri="{FF2B5EF4-FFF2-40B4-BE49-F238E27FC236}">
                <a16:creationId xmlns:a16="http://schemas.microsoft.com/office/drawing/2014/main" id="{FA373C0E-D260-5537-B8E6-8E5F8940FC9D}"/>
              </a:ext>
            </a:extLst>
          </p:cNvPr>
          <p:cNvSpPr>
            <a:spLocks noGrp="1"/>
          </p:cNvSpPr>
          <p:nvPr>
            <p:ph idx="1"/>
          </p:nvPr>
        </p:nvSpPr>
        <p:spPr>
          <a:xfrm>
            <a:off x="275141" y="885161"/>
            <a:ext cx="8686286" cy="1729164"/>
          </a:xfrm>
        </p:spPr>
        <p:txBody>
          <a:bodyPr>
            <a:normAutofit/>
          </a:bodyPr>
          <a:lstStyle/>
          <a:p>
            <a:r>
              <a:rPr lang="en-US" dirty="0">
                <a:hlinkClick r:id="rId2"/>
              </a:rPr>
              <a:t>https://royalsocietypublishing.org/doi/full/10.1098/rstb.2020.0396</a:t>
            </a:r>
            <a:endParaRPr lang="en-US" dirty="0"/>
          </a:p>
          <a:p>
            <a:r>
              <a:rPr lang="en-US" dirty="0"/>
              <a:t>Vocal behaviors for conveying emotion still evoke emotional effects in non-vocal sounds</a:t>
            </a:r>
          </a:p>
          <a:p>
            <a:pPr marL="0" indent="0">
              <a:buNone/>
            </a:pPr>
            <a:endParaRPr lang="en-US" dirty="0"/>
          </a:p>
          <a:p>
            <a:r>
              <a:rPr lang="en-US" dirty="0"/>
              <a:t>Both vocal (speech) and non-vocal (music) sounds evoke emotion, but previously unknown if through the same mechanism</a:t>
            </a:r>
          </a:p>
          <a:p>
            <a:r>
              <a:rPr lang="en-US" dirty="0"/>
              <a:t>I.e. general characteristics like pitch, intensity, etc. exist in both speech and noise, so maybe human mechanism to process sound are not in reference to human voice</a:t>
            </a:r>
          </a:p>
          <a:p>
            <a:pPr marL="0" indent="0">
              <a:buNone/>
            </a:pPr>
            <a:endParaRPr lang="en-US" dirty="0"/>
          </a:p>
        </p:txBody>
      </p:sp>
      <p:pic>
        <p:nvPicPr>
          <p:cNvPr id="1026" name="Picture 2" descr="Figure 1. ">
            <a:extLst>
              <a:ext uri="{FF2B5EF4-FFF2-40B4-BE49-F238E27FC236}">
                <a16:creationId xmlns:a16="http://schemas.microsoft.com/office/drawing/2014/main" id="{0703917C-8331-CD1E-592B-74DF7E03F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033" y="2894797"/>
            <a:ext cx="4241856" cy="203310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E531AF8-46CC-2474-6D5B-8E94C3C22CAF}"/>
              </a:ext>
            </a:extLst>
          </p:cNvPr>
          <p:cNvSpPr txBox="1">
            <a:spLocks/>
          </p:cNvSpPr>
          <p:nvPr/>
        </p:nvSpPr>
        <p:spPr>
          <a:xfrm>
            <a:off x="389442" y="2614325"/>
            <a:ext cx="4319105" cy="242787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t>Experiment</a:t>
            </a:r>
          </a:p>
          <a:p>
            <a:r>
              <a:rPr lang="en-US" sz="1200" dirty="0"/>
              <a:t>Adjust voice-specific characteristics in sound: smiling (frequency warping), vocal tremor (cyclical pitch shift), and roughness (amplitude modulation and subharmonics)</a:t>
            </a:r>
          </a:p>
          <a:p>
            <a:r>
              <a:rPr lang="en-US" sz="1200" dirty="0"/>
              <a:t>Applied to both vocal and non-vocal music</a:t>
            </a:r>
          </a:p>
          <a:p>
            <a:r>
              <a:rPr lang="en-US" sz="1200" dirty="0"/>
              <a:t> 60 Participants rated emotional valence and arousal</a:t>
            </a:r>
          </a:p>
          <a:p>
            <a:r>
              <a:rPr lang="en-US" sz="1200" dirty="0"/>
              <a:t>29 musicians, 31 non-musicians</a:t>
            </a:r>
          </a:p>
        </p:txBody>
      </p:sp>
    </p:spTree>
    <p:extLst>
      <p:ext uri="{BB962C8B-B14F-4D97-AF65-F5344CB8AC3E}">
        <p14:creationId xmlns:p14="http://schemas.microsoft.com/office/powerpoint/2010/main" val="1001568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A6F13-BCED-3A20-2C52-A6BB27D00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00EC9-1329-FAC0-A304-DF7240AA08BF}"/>
              </a:ext>
            </a:extLst>
          </p:cNvPr>
          <p:cNvSpPr>
            <a:spLocks noGrp="1"/>
          </p:cNvSpPr>
          <p:nvPr>
            <p:ph type="title"/>
          </p:nvPr>
        </p:nvSpPr>
        <p:spPr>
          <a:xfrm>
            <a:off x="135518" y="13692"/>
            <a:ext cx="8767563" cy="581764"/>
          </a:xfrm>
        </p:spPr>
        <p:txBody>
          <a:bodyPr>
            <a:noAutofit/>
          </a:bodyPr>
          <a:lstStyle/>
          <a:p>
            <a:r>
              <a:rPr lang="en-US" sz="1800" dirty="0"/>
              <a:t>Even violins can cry: specifically vocal emotional </a:t>
            </a:r>
            <a:r>
              <a:rPr lang="en-US" sz="1800" dirty="0" err="1"/>
              <a:t>behaviours</a:t>
            </a:r>
            <a:r>
              <a:rPr lang="en-US" sz="1800" dirty="0"/>
              <a:t> also drive the perception of emotions in non-vocal music (2021)</a:t>
            </a:r>
          </a:p>
        </p:txBody>
      </p:sp>
      <p:sp>
        <p:nvSpPr>
          <p:cNvPr id="3" name="Content Placeholder 2">
            <a:extLst>
              <a:ext uri="{FF2B5EF4-FFF2-40B4-BE49-F238E27FC236}">
                <a16:creationId xmlns:a16="http://schemas.microsoft.com/office/drawing/2014/main" id="{4C4194F2-86CD-E301-7E70-17DAE7886D1E}"/>
              </a:ext>
            </a:extLst>
          </p:cNvPr>
          <p:cNvSpPr>
            <a:spLocks noGrp="1"/>
          </p:cNvSpPr>
          <p:nvPr>
            <p:ph idx="1"/>
          </p:nvPr>
        </p:nvSpPr>
        <p:spPr>
          <a:xfrm>
            <a:off x="275141" y="885161"/>
            <a:ext cx="8686286" cy="4039712"/>
          </a:xfrm>
        </p:spPr>
        <p:txBody>
          <a:bodyPr>
            <a:normAutofit/>
          </a:bodyPr>
          <a:lstStyle/>
          <a:p>
            <a:pPr marL="0" indent="0">
              <a:buNone/>
            </a:pPr>
            <a:r>
              <a:rPr lang="en-US" dirty="0"/>
              <a:t>Results</a:t>
            </a:r>
          </a:p>
          <a:p>
            <a:r>
              <a:rPr lang="en-US" dirty="0"/>
              <a:t>Smiling increased valence and arousal</a:t>
            </a:r>
          </a:p>
          <a:p>
            <a:r>
              <a:rPr lang="en-US" dirty="0"/>
              <a:t>Tremor decreased valence and decreased arousal for speech stimuli (contrary to previous work)</a:t>
            </a:r>
          </a:p>
          <a:p>
            <a:r>
              <a:rPr lang="en-US" dirty="0"/>
              <a:t>Roughness decreased valence and increased arousal for scream sounds</a:t>
            </a:r>
          </a:p>
          <a:p>
            <a:r>
              <a:rPr lang="en-US" dirty="0"/>
              <a:t>Similar effects for non-vocal music (violin)</a:t>
            </a:r>
          </a:p>
          <a:p>
            <a:r>
              <a:rPr lang="en-US" dirty="0"/>
              <a:t>Effects stronger on isolated singing than with musical accompaniment</a:t>
            </a:r>
          </a:p>
          <a:p>
            <a:r>
              <a:rPr lang="en-US" dirty="0"/>
              <a:t>Musicianship had no effect</a:t>
            </a:r>
          </a:p>
          <a:p>
            <a:r>
              <a:rPr lang="en-US" dirty="0"/>
              <a:t>Discussion concludes musical emotions stem from acoustic features resembling human voice</a:t>
            </a:r>
          </a:p>
          <a:p>
            <a:r>
              <a:rPr lang="en-US" dirty="0"/>
              <a:t>Congruency between vocal feature and affected sound increased emotional effect</a:t>
            </a:r>
          </a:p>
          <a:p>
            <a:r>
              <a:rPr lang="en-US" dirty="0"/>
              <a:t>Suggest singing and non-vocal music can be processed as if they were spoken voice</a:t>
            </a:r>
          </a:p>
        </p:txBody>
      </p:sp>
    </p:spTree>
    <p:extLst>
      <p:ext uri="{BB962C8B-B14F-4D97-AF65-F5344CB8AC3E}">
        <p14:creationId xmlns:p14="http://schemas.microsoft.com/office/powerpoint/2010/main" val="3068830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09648-47CA-A9DA-076D-239A35BDB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80D65-A440-DDEF-AC53-DAFA87ED4EBB}"/>
              </a:ext>
            </a:extLst>
          </p:cNvPr>
          <p:cNvSpPr>
            <a:spLocks noGrp="1"/>
          </p:cNvSpPr>
          <p:nvPr>
            <p:ph type="ctrTitle"/>
          </p:nvPr>
        </p:nvSpPr>
        <p:spPr/>
        <p:txBody>
          <a:bodyPr/>
          <a:lstStyle/>
          <a:p>
            <a:r>
              <a:rPr lang="en-US" dirty="0"/>
              <a:t>Mini Seminar</a:t>
            </a:r>
          </a:p>
        </p:txBody>
      </p:sp>
      <p:sp>
        <p:nvSpPr>
          <p:cNvPr id="5" name="Subtitle 4">
            <a:extLst>
              <a:ext uri="{FF2B5EF4-FFF2-40B4-BE49-F238E27FC236}">
                <a16:creationId xmlns:a16="http://schemas.microsoft.com/office/drawing/2014/main" id="{8B5F29EA-5346-CD3A-7167-7BBE74DF6B7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6083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ACE2E-478B-430A-47F8-19B2D2BB0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01AD21-AB8E-8FFE-D146-D931D9E99B45}"/>
              </a:ext>
            </a:extLst>
          </p:cNvPr>
          <p:cNvSpPr>
            <a:spLocks noGrp="1"/>
          </p:cNvSpPr>
          <p:nvPr>
            <p:ph type="title"/>
          </p:nvPr>
        </p:nvSpPr>
        <p:spPr/>
        <p:txBody>
          <a:bodyPr>
            <a:normAutofit fontScale="90000"/>
          </a:bodyPr>
          <a:lstStyle/>
          <a:p>
            <a:r>
              <a:rPr lang="en-US" sz="2100" dirty="0" err="1"/>
              <a:t>Voichap</a:t>
            </a:r>
            <a:r>
              <a:rPr lang="en-US" sz="2100" dirty="0"/>
              <a:t>: A standalone real-time voice change application on iOS platform (APSIPA 2017)</a:t>
            </a:r>
          </a:p>
        </p:txBody>
      </p:sp>
      <p:sp>
        <p:nvSpPr>
          <p:cNvPr id="3" name="Content Placeholder 2">
            <a:extLst>
              <a:ext uri="{FF2B5EF4-FFF2-40B4-BE49-F238E27FC236}">
                <a16:creationId xmlns:a16="http://schemas.microsoft.com/office/drawing/2014/main" id="{21363FAC-C85E-70A7-6734-2F800F867000}"/>
              </a:ext>
            </a:extLst>
          </p:cNvPr>
          <p:cNvSpPr>
            <a:spLocks noGrp="1"/>
          </p:cNvSpPr>
          <p:nvPr>
            <p:ph idx="1"/>
          </p:nvPr>
        </p:nvSpPr>
        <p:spPr/>
        <p:txBody>
          <a:bodyPr>
            <a:normAutofit/>
          </a:bodyPr>
          <a:lstStyle/>
          <a:p>
            <a:r>
              <a:rPr lang="en-US" dirty="0">
                <a:hlinkClick r:id="rId2"/>
              </a:rPr>
              <a:t>https://ieeexplore.ieee.org/document/8282129</a:t>
            </a:r>
            <a:endParaRPr lang="en-US" dirty="0"/>
          </a:p>
          <a:p>
            <a:r>
              <a:rPr lang="en-US" dirty="0"/>
              <a:t>How can we mimic someone else’s voice?</a:t>
            </a:r>
          </a:p>
          <a:p>
            <a:r>
              <a:rPr lang="en-US" dirty="0"/>
              <a:t>Accomplished through mobile app</a:t>
            </a:r>
          </a:p>
          <a:p>
            <a:r>
              <a:rPr lang="en-US" dirty="0"/>
              <a:t>Voice conversion done locally within reasonable time by choosing HSM over deep learning approaches</a:t>
            </a:r>
          </a:p>
          <a:p>
            <a:r>
              <a:rPr lang="en-US" dirty="0"/>
              <a:t>Requires training on user’s voice and target voice</a:t>
            </a:r>
          </a:p>
          <a:p>
            <a:pPr marL="0" indent="0">
              <a:buNone/>
            </a:pPr>
            <a:endParaRPr lang="en-US" dirty="0"/>
          </a:p>
          <a:p>
            <a:pPr marL="0" indent="0">
              <a:buNone/>
            </a:pPr>
            <a:r>
              <a:rPr lang="en-US" dirty="0"/>
              <a:t>HSM Approach</a:t>
            </a:r>
          </a:p>
          <a:p>
            <a:r>
              <a:rPr lang="en-US" dirty="0"/>
              <a:t>Represent speech as sum of harmonic sinusoids with time-varying parameters and noise-like stochastic component</a:t>
            </a:r>
          </a:p>
          <a:p>
            <a:r>
              <a:rPr lang="en-US" dirty="0"/>
              <a:t>In training phase, a conversion model is generated from source vs. target voice inputs</a:t>
            </a:r>
          </a:p>
          <a:p>
            <a:r>
              <a:rPr lang="en-US" dirty="0"/>
              <a:t>In conversion phase, voice is converted by modifying voice features</a:t>
            </a:r>
          </a:p>
          <a:p>
            <a:endParaRPr lang="en-US" dirty="0"/>
          </a:p>
          <a:p>
            <a:r>
              <a:rPr lang="en-US" dirty="0"/>
              <a:t>Section 3 explains technical choices to optimize performance</a:t>
            </a:r>
          </a:p>
          <a:p>
            <a:r>
              <a:rPr lang="en-US" dirty="0"/>
              <a:t>Section 4 explains UI</a:t>
            </a:r>
          </a:p>
        </p:txBody>
      </p:sp>
    </p:spTree>
    <p:extLst>
      <p:ext uri="{BB962C8B-B14F-4D97-AF65-F5344CB8AC3E}">
        <p14:creationId xmlns:p14="http://schemas.microsoft.com/office/powerpoint/2010/main" val="414256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FD7A4-407F-CB0B-4FC5-43229EEC075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D28F1-7D52-6257-5929-784C6AF0EDF1}"/>
              </a:ext>
            </a:extLst>
          </p:cNvPr>
          <p:cNvSpPr>
            <a:spLocks noGrp="1"/>
          </p:cNvSpPr>
          <p:nvPr>
            <p:ph idx="1"/>
          </p:nvPr>
        </p:nvSpPr>
        <p:spPr>
          <a:xfrm>
            <a:off x="628651" y="377806"/>
            <a:ext cx="4714019" cy="4254917"/>
          </a:xfrm>
        </p:spPr>
        <p:txBody>
          <a:bodyPr>
            <a:normAutofit/>
          </a:bodyPr>
          <a:lstStyle/>
          <a:p>
            <a:pPr marL="0" indent="0">
              <a:buNone/>
            </a:pPr>
            <a:r>
              <a:rPr lang="en-US" dirty="0"/>
              <a:t>Usage</a:t>
            </a:r>
          </a:p>
          <a:p>
            <a:r>
              <a:rPr lang="en-US" dirty="0"/>
              <a:t>Can choose and train new target voices</a:t>
            </a:r>
          </a:p>
          <a:p>
            <a:r>
              <a:rPr lang="en-US" dirty="0"/>
              <a:t>For training, user and target must provide about 20 samples, speaking the same </a:t>
            </a:r>
            <a:r>
              <a:rPr lang="en-US" dirty="0" err="1"/>
              <a:t>uterrances</a:t>
            </a:r>
            <a:endParaRPr lang="en-US" dirty="0"/>
          </a:p>
          <a:p>
            <a:r>
              <a:rPr lang="en-US" dirty="0"/>
              <a:t>Training takes about 40 seconds, after which the conversion model is generated and can be used repeatedly</a:t>
            </a:r>
          </a:p>
          <a:p>
            <a:r>
              <a:rPr lang="en-US" dirty="0"/>
              <a:t>10-second utterance converts in about 1.5 seconds</a:t>
            </a:r>
          </a:p>
          <a:p>
            <a:pPr marL="0" indent="0">
              <a:buNone/>
            </a:pPr>
            <a:endParaRPr lang="en-US" dirty="0"/>
          </a:p>
          <a:p>
            <a:pPr marL="0" indent="0">
              <a:buNone/>
            </a:pPr>
            <a:r>
              <a:rPr lang="en-US" dirty="0"/>
              <a:t>Notable Points</a:t>
            </a:r>
          </a:p>
          <a:p>
            <a:r>
              <a:rPr lang="en-US" dirty="0"/>
              <a:t>Demonstrates adjustment of vocal features in existing speech audio to produce other voices</a:t>
            </a:r>
          </a:p>
          <a:p>
            <a:r>
              <a:rPr lang="en-US" dirty="0"/>
              <a:t>Adaptable to any new voice</a:t>
            </a:r>
          </a:p>
          <a:p>
            <a:r>
              <a:rPr lang="en-US" dirty="0"/>
              <a:t>Performs in relative real-time (must speak entire utterance then convert)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7CCA5C36-DF3F-B4F7-924A-F57CD487C58E}"/>
              </a:ext>
            </a:extLst>
          </p:cNvPr>
          <p:cNvPicPr>
            <a:picLocks noChangeAspect="1"/>
          </p:cNvPicPr>
          <p:nvPr/>
        </p:nvPicPr>
        <p:blipFill>
          <a:blip r:embed="rId2"/>
          <a:stretch>
            <a:fillRect/>
          </a:stretch>
        </p:blipFill>
        <p:spPr>
          <a:xfrm>
            <a:off x="5954551" y="178145"/>
            <a:ext cx="2673763" cy="2303549"/>
          </a:xfrm>
          <a:prstGeom prst="rect">
            <a:avLst/>
          </a:prstGeom>
        </p:spPr>
      </p:pic>
      <p:pic>
        <p:nvPicPr>
          <p:cNvPr id="6" name="Picture 5">
            <a:extLst>
              <a:ext uri="{FF2B5EF4-FFF2-40B4-BE49-F238E27FC236}">
                <a16:creationId xmlns:a16="http://schemas.microsoft.com/office/drawing/2014/main" id="{EC807D09-D442-0A14-5751-EAD51556EC8C}"/>
              </a:ext>
            </a:extLst>
          </p:cNvPr>
          <p:cNvPicPr>
            <a:picLocks noChangeAspect="1"/>
          </p:cNvPicPr>
          <p:nvPr/>
        </p:nvPicPr>
        <p:blipFill>
          <a:blip r:embed="rId3"/>
          <a:stretch>
            <a:fillRect/>
          </a:stretch>
        </p:blipFill>
        <p:spPr>
          <a:xfrm>
            <a:off x="5231793" y="2661807"/>
            <a:ext cx="3860786" cy="2333381"/>
          </a:xfrm>
          <a:prstGeom prst="rect">
            <a:avLst/>
          </a:prstGeom>
        </p:spPr>
      </p:pic>
    </p:spTree>
    <p:extLst>
      <p:ext uri="{BB962C8B-B14F-4D97-AF65-F5344CB8AC3E}">
        <p14:creationId xmlns:p14="http://schemas.microsoft.com/office/powerpoint/2010/main" val="213702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BDF8-87F0-B5CD-3858-BEC9B135C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D26DC2-A857-3B9E-E1F7-FB7285210AD3}"/>
              </a:ext>
            </a:extLst>
          </p:cNvPr>
          <p:cNvSpPr>
            <a:spLocks noGrp="1"/>
          </p:cNvSpPr>
          <p:nvPr>
            <p:ph type="title"/>
          </p:nvPr>
        </p:nvSpPr>
        <p:spPr>
          <a:xfrm>
            <a:off x="135518" y="13692"/>
            <a:ext cx="8767563" cy="581764"/>
          </a:xfrm>
        </p:spPr>
        <p:txBody>
          <a:bodyPr>
            <a:normAutofit/>
          </a:bodyPr>
          <a:lstStyle/>
          <a:p>
            <a:r>
              <a:rPr lang="en-US" sz="2400" dirty="0"/>
              <a:t>Recognizing Emotion In Speech (ICSLP 1996)</a:t>
            </a:r>
          </a:p>
        </p:txBody>
      </p:sp>
      <p:sp>
        <p:nvSpPr>
          <p:cNvPr id="3" name="Content Placeholder 2">
            <a:extLst>
              <a:ext uri="{FF2B5EF4-FFF2-40B4-BE49-F238E27FC236}">
                <a16:creationId xmlns:a16="http://schemas.microsoft.com/office/drawing/2014/main" id="{850FEFAA-229E-9BF5-E33B-20B2EB0E319B}"/>
              </a:ext>
            </a:extLst>
          </p:cNvPr>
          <p:cNvSpPr>
            <a:spLocks noGrp="1"/>
          </p:cNvSpPr>
          <p:nvPr>
            <p:ph idx="1"/>
          </p:nvPr>
        </p:nvSpPr>
        <p:spPr>
          <a:xfrm>
            <a:off x="275142" y="595456"/>
            <a:ext cx="5390683" cy="4332449"/>
          </a:xfrm>
        </p:spPr>
        <p:txBody>
          <a:bodyPr>
            <a:normAutofit/>
          </a:bodyPr>
          <a:lstStyle/>
          <a:p>
            <a:r>
              <a:rPr lang="en-US" dirty="0">
                <a:hlinkClick r:id="rId2"/>
              </a:rPr>
              <a:t>https://ieeexplore.ieee.org/stamp/stamp.jsp?tp=&amp;arnumber=608022</a:t>
            </a:r>
            <a:endParaRPr lang="en-US" dirty="0"/>
          </a:p>
          <a:p>
            <a:r>
              <a:rPr lang="en-US" dirty="0"/>
              <a:t>Techniques for classifying emotion in speech</a:t>
            </a:r>
          </a:p>
          <a:p>
            <a:r>
              <a:rPr lang="en-US" dirty="0"/>
              <a:t>Data collected by actors vocalizing sentences in given emotion</a:t>
            </a:r>
          </a:p>
          <a:p>
            <a:endParaRPr lang="en-US" dirty="0"/>
          </a:p>
          <a:p>
            <a:pPr marL="0" indent="0">
              <a:buNone/>
            </a:pPr>
            <a:r>
              <a:rPr lang="en-US" dirty="0"/>
              <a:t>Feature Extraction</a:t>
            </a:r>
          </a:p>
          <a:p>
            <a:r>
              <a:rPr lang="en-US" dirty="0"/>
              <a:t>Recognition highly dependent on summary features of f0</a:t>
            </a:r>
          </a:p>
          <a:p>
            <a:r>
              <a:rPr lang="en-US" dirty="0"/>
              <a:t>Simple Feature Set (7) – mean, std, min, max, range, slope, speaking rate</a:t>
            </a:r>
          </a:p>
          <a:p>
            <a:r>
              <a:rPr lang="en-US" dirty="0"/>
              <a:t>Improved Set (17)</a:t>
            </a:r>
          </a:p>
          <a:p>
            <a:pPr lvl="1"/>
            <a:r>
              <a:rPr lang="en-US" sz="900" dirty="0"/>
              <a:t>Performed cubic spline smoothing on pitch contour</a:t>
            </a:r>
          </a:p>
          <a:p>
            <a:pPr lvl="1"/>
            <a:r>
              <a:rPr lang="en-US" sz="900" dirty="0"/>
              <a:t>Rhythm, smoothed signal, derivative, individual voiced parts, individual slopes</a:t>
            </a:r>
          </a:p>
          <a:p>
            <a:r>
              <a:rPr lang="en-US" dirty="0"/>
              <a:t>Tested classification by MLB, KR, and KNN</a:t>
            </a:r>
          </a:p>
          <a:p>
            <a:pPr lvl="1"/>
            <a:r>
              <a:rPr lang="en-US" sz="900" dirty="0"/>
              <a:t>KNN performed best</a:t>
            </a:r>
          </a:p>
          <a:p>
            <a:r>
              <a:rPr lang="en-US" dirty="0"/>
              <a:t>Proposed majority voting algorithm to classify</a:t>
            </a:r>
          </a:p>
          <a:p>
            <a:endParaRPr lang="en-US" dirty="0"/>
          </a:p>
          <a:p>
            <a:pPr marL="0" indent="0">
              <a:buNone/>
            </a:pPr>
            <a:r>
              <a:rPr lang="en-US" dirty="0"/>
              <a:t>Notable Points</a:t>
            </a:r>
          </a:p>
          <a:p>
            <a:r>
              <a:rPr lang="en-US" dirty="0"/>
              <a:t>Most significant features from Simple Set were max, min, and mean</a:t>
            </a:r>
          </a:p>
          <a:p>
            <a:r>
              <a:rPr lang="en-US" dirty="0"/>
              <a:t>Most significant features from Improved Set were max, min of pitch and mean positive derivative of vocalizations where pitch increased</a:t>
            </a:r>
          </a:p>
          <a:p>
            <a:endParaRPr lang="en-US" dirty="0"/>
          </a:p>
          <a:p>
            <a:pPr lvl="2"/>
            <a:endParaRPr lang="en-US" sz="600" dirty="0"/>
          </a:p>
        </p:txBody>
      </p:sp>
      <p:pic>
        <p:nvPicPr>
          <p:cNvPr id="5" name="Picture 4">
            <a:extLst>
              <a:ext uri="{FF2B5EF4-FFF2-40B4-BE49-F238E27FC236}">
                <a16:creationId xmlns:a16="http://schemas.microsoft.com/office/drawing/2014/main" id="{A312460B-344B-E063-45A9-B708042698D7}"/>
              </a:ext>
            </a:extLst>
          </p:cNvPr>
          <p:cNvPicPr>
            <a:picLocks noChangeAspect="1"/>
          </p:cNvPicPr>
          <p:nvPr/>
        </p:nvPicPr>
        <p:blipFill>
          <a:blip r:embed="rId3"/>
          <a:stretch>
            <a:fillRect/>
          </a:stretch>
        </p:blipFill>
        <p:spPr>
          <a:xfrm>
            <a:off x="5808060" y="988039"/>
            <a:ext cx="3200423" cy="2514619"/>
          </a:xfrm>
          <a:prstGeom prst="rect">
            <a:avLst/>
          </a:prstGeom>
        </p:spPr>
      </p:pic>
    </p:spTree>
    <p:extLst>
      <p:ext uri="{BB962C8B-B14F-4D97-AF65-F5344CB8AC3E}">
        <p14:creationId xmlns:p14="http://schemas.microsoft.com/office/powerpoint/2010/main" val="3786253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F08BA-652A-02F4-2682-D37CD6D81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CC115-DC26-1B0E-E807-EAD3A3A8D621}"/>
              </a:ext>
            </a:extLst>
          </p:cNvPr>
          <p:cNvSpPr>
            <a:spLocks noGrp="1"/>
          </p:cNvSpPr>
          <p:nvPr>
            <p:ph type="title"/>
          </p:nvPr>
        </p:nvSpPr>
        <p:spPr>
          <a:xfrm>
            <a:off x="628651" y="273844"/>
            <a:ext cx="5190383" cy="617285"/>
          </a:xfrm>
        </p:spPr>
        <p:txBody>
          <a:bodyPr>
            <a:normAutofit fontScale="90000"/>
          </a:bodyPr>
          <a:lstStyle/>
          <a:p>
            <a:r>
              <a:rPr lang="en-US" sz="1500" dirty="0"/>
              <a:t>Making English Voices Similar To User’s Voices Using Voice Changer and Interactive Differential Evolution (ISASE 2024)</a:t>
            </a:r>
          </a:p>
        </p:txBody>
      </p:sp>
      <p:sp>
        <p:nvSpPr>
          <p:cNvPr id="3" name="Content Placeholder 2">
            <a:extLst>
              <a:ext uri="{FF2B5EF4-FFF2-40B4-BE49-F238E27FC236}">
                <a16:creationId xmlns:a16="http://schemas.microsoft.com/office/drawing/2014/main" id="{8D06783B-8B12-23DC-8B9D-AD9C93D85334}"/>
              </a:ext>
            </a:extLst>
          </p:cNvPr>
          <p:cNvSpPr>
            <a:spLocks noGrp="1"/>
          </p:cNvSpPr>
          <p:nvPr>
            <p:ph idx="1"/>
          </p:nvPr>
        </p:nvSpPr>
        <p:spPr>
          <a:xfrm>
            <a:off x="628650" y="1073589"/>
            <a:ext cx="5108252" cy="3642542"/>
          </a:xfrm>
        </p:spPr>
        <p:txBody>
          <a:bodyPr>
            <a:normAutofit fontScale="92500" lnSpcReduction="20000"/>
          </a:bodyPr>
          <a:lstStyle/>
          <a:p>
            <a:r>
              <a:rPr lang="en-US" dirty="0">
                <a:hlinkClick r:id="rId3"/>
              </a:rPr>
              <a:t>https://www.jstage.jst.go.jp/article/isase/ISASE2024/0/ISASE2024_1_10/_pdf/-char/ja</a:t>
            </a:r>
            <a:endParaRPr lang="en-US" dirty="0"/>
          </a:p>
          <a:p>
            <a:r>
              <a:rPr lang="en-US" dirty="0"/>
              <a:t>Can English voices be adjusted to a user’s preference?</a:t>
            </a:r>
          </a:p>
          <a:p>
            <a:r>
              <a:rPr lang="en-US" dirty="0"/>
              <a:t>Uses </a:t>
            </a:r>
            <a:r>
              <a:rPr lang="en-US" dirty="0" err="1"/>
              <a:t>Koigoe</a:t>
            </a:r>
            <a:r>
              <a:rPr lang="en-US" dirty="0"/>
              <a:t> to transform audio</a:t>
            </a:r>
          </a:p>
          <a:p>
            <a:pPr marL="0" indent="0">
              <a:buNone/>
            </a:pPr>
            <a:endParaRPr lang="en-US" dirty="0"/>
          </a:p>
          <a:p>
            <a:pPr marL="0" indent="0">
              <a:buNone/>
            </a:pPr>
            <a:r>
              <a:rPr lang="en-US" dirty="0"/>
              <a:t>Parameters</a:t>
            </a:r>
          </a:p>
          <a:p>
            <a:r>
              <a:rPr lang="en-US" dirty="0"/>
              <a:t>Pitch</a:t>
            </a:r>
          </a:p>
          <a:p>
            <a:r>
              <a:rPr lang="en-US" dirty="0"/>
              <a:t>Formant</a:t>
            </a:r>
          </a:p>
          <a:p>
            <a:r>
              <a:rPr lang="en-US" dirty="0"/>
              <a:t>Gender</a:t>
            </a:r>
          </a:p>
          <a:p>
            <a:r>
              <a:rPr lang="en-US" dirty="0"/>
              <a:t>C0 – C10: Equalizers, represent decibels of each pitch</a:t>
            </a:r>
          </a:p>
          <a:p>
            <a:pPr marL="0" indent="0">
              <a:buNone/>
            </a:pPr>
            <a:endParaRPr lang="en-US" dirty="0"/>
          </a:p>
          <a:p>
            <a:pPr marL="0" indent="0">
              <a:buNone/>
            </a:pPr>
            <a:r>
              <a:rPr lang="en-US" dirty="0"/>
              <a:t>System</a:t>
            </a:r>
          </a:p>
          <a:p>
            <a:r>
              <a:rPr lang="en-US" dirty="0"/>
              <a:t>Use Paired Comparison-based IDE, heuristic optimization, mutation and crossover of parameters</a:t>
            </a:r>
          </a:p>
          <a:p>
            <a:r>
              <a:rPr lang="en-US" dirty="0"/>
              <a:t>10 evolutions through experiment</a:t>
            </a:r>
          </a:p>
          <a:p>
            <a:r>
              <a:rPr lang="en-US" dirty="0"/>
              <a:t>Users listen to 2 voices and choose the one most similar to the voice in their mind</a:t>
            </a:r>
          </a:p>
          <a:p>
            <a:r>
              <a:rPr lang="en-US" dirty="0"/>
              <a:t>Authors claim using real-time audio, but also generated sentences through ChatGPT</a:t>
            </a:r>
          </a:p>
          <a:p>
            <a:r>
              <a:rPr lang="en-US" dirty="0"/>
              <a:t>No significant change in parameters, but significant change in user evaluation of voices</a:t>
            </a:r>
          </a:p>
          <a:p>
            <a:pPr marL="0" indent="0">
              <a:buNone/>
            </a:pPr>
            <a:endParaRPr lang="en-US" dirty="0"/>
          </a:p>
          <a:p>
            <a:pPr marL="0" indent="0">
              <a:buNone/>
            </a:pPr>
            <a:r>
              <a:rPr lang="en-US" dirty="0"/>
              <a:t>Notable Points</a:t>
            </a:r>
          </a:p>
          <a:p>
            <a:r>
              <a:rPr lang="en-US" dirty="0"/>
              <a:t>Confusing paper, lacks a lot of details</a:t>
            </a:r>
          </a:p>
        </p:txBody>
      </p:sp>
      <p:pic>
        <p:nvPicPr>
          <p:cNvPr id="6" name="Picture 5">
            <a:extLst>
              <a:ext uri="{FF2B5EF4-FFF2-40B4-BE49-F238E27FC236}">
                <a16:creationId xmlns:a16="http://schemas.microsoft.com/office/drawing/2014/main" id="{6B93F5B5-D4B0-800D-82BA-3ABD92456F77}"/>
              </a:ext>
            </a:extLst>
          </p:cNvPr>
          <p:cNvPicPr>
            <a:picLocks noChangeAspect="1"/>
          </p:cNvPicPr>
          <p:nvPr/>
        </p:nvPicPr>
        <p:blipFill>
          <a:blip r:embed="rId4"/>
          <a:stretch>
            <a:fillRect/>
          </a:stretch>
        </p:blipFill>
        <p:spPr>
          <a:xfrm>
            <a:off x="5869628" y="273844"/>
            <a:ext cx="3071835" cy="4579178"/>
          </a:xfrm>
          <a:prstGeom prst="rect">
            <a:avLst/>
          </a:prstGeom>
        </p:spPr>
      </p:pic>
    </p:spTree>
    <p:extLst>
      <p:ext uri="{BB962C8B-B14F-4D97-AF65-F5344CB8AC3E}">
        <p14:creationId xmlns:p14="http://schemas.microsoft.com/office/powerpoint/2010/main" val="1205149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6FFDA-2C61-57EC-96C5-424AFEA08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47CE8-FCCA-A04D-4F79-BD43CC2359A1}"/>
              </a:ext>
            </a:extLst>
          </p:cNvPr>
          <p:cNvSpPr>
            <a:spLocks noGrp="1"/>
          </p:cNvSpPr>
          <p:nvPr>
            <p:ph type="title"/>
          </p:nvPr>
        </p:nvSpPr>
        <p:spPr>
          <a:xfrm>
            <a:off x="135518" y="13692"/>
            <a:ext cx="8767563" cy="581764"/>
          </a:xfrm>
        </p:spPr>
        <p:txBody>
          <a:bodyPr>
            <a:normAutofit/>
          </a:bodyPr>
          <a:lstStyle/>
          <a:p>
            <a:r>
              <a:rPr lang="en-US" sz="2400" dirty="0"/>
              <a:t>An ongoing review of speech emotion recognition (2023)</a:t>
            </a:r>
          </a:p>
        </p:txBody>
      </p:sp>
      <p:sp>
        <p:nvSpPr>
          <p:cNvPr id="3" name="Content Placeholder 2">
            <a:extLst>
              <a:ext uri="{FF2B5EF4-FFF2-40B4-BE49-F238E27FC236}">
                <a16:creationId xmlns:a16="http://schemas.microsoft.com/office/drawing/2014/main" id="{A90487A9-E236-02F5-DFDC-9EF219C3E5F1}"/>
              </a:ext>
            </a:extLst>
          </p:cNvPr>
          <p:cNvSpPr>
            <a:spLocks noGrp="1"/>
          </p:cNvSpPr>
          <p:nvPr>
            <p:ph idx="1"/>
          </p:nvPr>
        </p:nvSpPr>
        <p:spPr>
          <a:xfrm>
            <a:off x="275142" y="595456"/>
            <a:ext cx="4755593" cy="4332449"/>
          </a:xfrm>
        </p:spPr>
        <p:txBody>
          <a:bodyPr>
            <a:normAutofit/>
          </a:bodyPr>
          <a:lstStyle/>
          <a:p>
            <a:r>
              <a:rPr lang="en-US" dirty="0">
                <a:hlinkClick r:id="rId2"/>
              </a:rPr>
              <a:t>https://www.sciencedirect.com/science/article/pii/S0925231223000103</a:t>
            </a:r>
            <a:endParaRPr lang="en-US" dirty="0"/>
          </a:p>
          <a:p>
            <a:r>
              <a:rPr lang="en-US" dirty="0"/>
              <a:t>Classical and recent approaches to speech emotion recognition (SER)</a:t>
            </a:r>
          </a:p>
          <a:p>
            <a:endParaRPr lang="en-US" dirty="0"/>
          </a:p>
          <a:p>
            <a:r>
              <a:rPr lang="en-US" dirty="0"/>
              <a:t>Compilation of popular audio-visual-emotional databases, spanning various languages and emotions</a:t>
            </a:r>
          </a:p>
          <a:p>
            <a:pPr marL="0" indent="0">
              <a:buNone/>
            </a:pPr>
            <a:endParaRPr lang="en-US" dirty="0"/>
          </a:p>
          <a:p>
            <a:pPr marL="0" indent="0">
              <a:buNone/>
            </a:pPr>
            <a:r>
              <a:rPr lang="en-US" dirty="0"/>
              <a:t>Machine Learning Approaches</a:t>
            </a:r>
          </a:p>
          <a:p>
            <a:r>
              <a:rPr lang="en-US" dirty="0"/>
              <a:t>SVM is most popular, as well as GMM, MLP, BN, LR, </a:t>
            </a:r>
            <a:r>
              <a:rPr lang="en-US" dirty="0" err="1"/>
              <a:t>kNN</a:t>
            </a:r>
            <a:r>
              <a:rPr lang="en-US" dirty="0"/>
              <a:t>, etc.</a:t>
            </a:r>
          </a:p>
          <a:p>
            <a:r>
              <a:rPr lang="en-US" dirty="0"/>
              <a:t>Common features are pitch, formants, intensity, </a:t>
            </a:r>
            <a:r>
              <a:rPr lang="en-US" dirty="0" err="1"/>
              <a:t>mel</a:t>
            </a:r>
            <a:r>
              <a:rPr lang="en-US" dirty="0"/>
              <a:t> frequency cepstral coefficients (MFCC), etc.</a:t>
            </a:r>
          </a:p>
          <a:p>
            <a:r>
              <a:rPr lang="en-US" dirty="0"/>
              <a:t>Common techniques are smoothing, normalization, feature extraction, dimensionality reduction</a:t>
            </a:r>
          </a:p>
          <a:p>
            <a:r>
              <a:rPr lang="en-US" dirty="0"/>
              <a:t>Real-time and multimodal approaches currently being explored</a:t>
            </a:r>
          </a:p>
          <a:p>
            <a:r>
              <a:rPr lang="en-US" dirty="0"/>
              <a:t>Deep learning approaches include CNNs, LSTM, RNNs, etc.</a:t>
            </a:r>
          </a:p>
          <a:p>
            <a:r>
              <a:rPr lang="en-US" dirty="0"/>
              <a:t>Common data formats are raw audio, pitch contours, </a:t>
            </a:r>
            <a:r>
              <a:rPr lang="en-US" dirty="0" err="1"/>
              <a:t>mel</a:t>
            </a:r>
            <a:r>
              <a:rPr lang="en-US" dirty="0"/>
              <a:t> spectrograms, etc.</a:t>
            </a:r>
          </a:p>
        </p:txBody>
      </p:sp>
      <p:pic>
        <p:nvPicPr>
          <p:cNvPr id="7" name="Picture 6">
            <a:extLst>
              <a:ext uri="{FF2B5EF4-FFF2-40B4-BE49-F238E27FC236}">
                <a16:creationId xmlns:a16="http://schemas.microsoft.com/office/drawing/2014/main" id="{42649E60-8BDC-B1C3-69D8-7258E3760A15}"/>
              </a:ext>
            </a:extLst>
          </p:cNvPr>
          <p:cNvPicPr>
            <a:picLocks noChangeAspect="1"/>
          </p:cNvPicPr>
          <p:nvPr/>
        </p:nvPicPr>
        <p:blipFill>
          <a:blip r:embed="rId3"/>
          <a:stretch>
            <a:fillRect/>
          </a:stretch>
        </p:blipFill>
        <p:spPr>
          <a:xfrm>
            <a:off x="5265926" y="671992"/>
            <a:ext cx="3537853" cy="2362148"/>
          </a:xfrm>
          <a:prstGeom prst="rect">
            <a:avLst/>
          </a:prstGeom>
        </p:spPr>
      </p:pic>
      <p:pic>
        <p:nvPicPr>
          <p:cNvPr id="9" name="Picture 8">
            <a:extLst>
              <a:ext uri="{FF2B5EF4-FFF2-40B4-BE49-F238E27FC236}">
                <a16:creationId xmlns:a16="http://schemas.microsoft.com/office/drawing/2014/main" id="{E7630A45-0F4B-8844-1ED7-01D790C11AFC}"/>
              </a:ext>
            </a:extLst>
          </p:cNvPr>
          <p:cNvPicPr>
            <a:picLocks noChangeAspect="1"/>
          </p:cNvPicPr>
          <p:nvPr/>
        </p:nvPicPr>
        <p:blipFill>
          <a:blip r:embed="rId4"/>
          <a:stretch>
            <a:fillRect/>
          </a:stretch>
        </p:blipFill>
        <p:spPr>
          <a:xfrm>
            <a:off x="4938982" y="3243257"/>
            <a:ext cx="3864797" cy="1400186"/>
          </a:xfrm>
          <a:prstGeom prst="rect">
            <a:avLst/>
          </a:prstGeom>
        </p:spPr>
      </p:pic>
    </p:spTree>
    <p:extLst>
      <p:ext uri="{BB962C8B-B14F-4D97-AF65-F5344CB8AC3E}">
        <p14:creationId xmlns:p14="http://schemas.microsoft.com/office/powerpoint/2010/main" val="285829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48688-1E1B-B298-FB01-24B3412F3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86A17-5E6F-F404-79CE-C7FF6B2C2F0F}"/>
              </a:ext>
            </a:extLst>
          </p:cNvPr>
          <p:cNvSpPr>
            <a:spLocks noGrp="1"/>
          </p:cNvSpPr>
          <p:nvPr>
            <p:ph type="title"/>
          </p:nvPr>
        </p:nvSpPr>
        <p:spPr>
          <a:xfrm>
            <a:off x="135518" y="13692"/>
            <a:ext cx="8767563" cy="581764"/>
          </a:xfrm>
        </p:spPr>
        <p:txBody>
          <a:bodyPr>
            <a:noAutofit/>
          </a:bodyPr>
          <a:lstStyle/>
          <a:p>
            <a:r>
              <a:rPr lang="en-US" sz="1800" dirty="0"/>
              <a:t>Convert and Speak: Zero-shot Accent Conversion with minimum Supervision (MM 2024)</a:t>
            </a:r>
          </a:p>
        </p:txBody>
      </p:sp>
      <p:sp>
        <p:nvSpPr>
          <p:cNvPr id="3" name="Content Placeholder 2">
            <a:extLst>
              <a:ext uri="{FF2B5EF4-FFF2-40B4-BE49-F238E27FC236}">
                <a16:creationId xmlns:a16="http://schemas.microsoft.com/office/drawing/2014/main" id="{37CE3F9B-1A2A-1087-F06F-0130F3D68DB3}"/>
              </a:ext>
            </a:extLst>
          </p:cNvPr>
          <p:cNvSpPr>
            <a:spLocks noGrp="1"/>
          </p:cNvSpPr>
          <p:nvPr>
            <p:ph idx="1"/>
          </p:nvPr>
        </p:nvSpPr>
        <p:spPr>
          <a:xfrm>
            <a:off x="275141" y="885161"/>
            <a:ext cx="6570897" cy="4042744"/>
          </a:xfrm>
        </p:spPr>
        <p:txBody>
          <a:bodyPr>
            <a:normAutofit/>
          </a:bodyPr>
          <a:lstStyle/>
          <a:p>
            <a:r>
              <a:rPr lang="en-US" dirty="0">
                <a:hlinkClick r:id="rId2"/>
              </a:rPr>
              <a:t>https://openreview.net/pdf?id=ay1Tv3PcNw</a:t>
            </a:r>
            <a:endParaRPr lang="en-US" dirty="0"/>
          </a:p>
          <a:p>
            <a:r>
              <a:rPr lang="en-US" dirty="0"/>
              <a:t>Modulate speech to a target accent</a:t>
            </a:r>
          </a:p>
          <a:p>
            <a:pPr marL="0" indent="0">
              <a:buNone/>
            </a:pPr>
            <a:endParaRPr lang="en-US" dirty="0"/>
          </a:p>
          <a:p>
            <a:r>
              <a:rPr lang="en-US" dirty="0"/>
              <a:t>Challenge is low data resources, since both pronunciation and prosody must be converted</a:t>
            </a:r>
          </a:p>
          <a:p>
            <a:r>
              <a:rPr lang="en-US" dirty="0"/>
              <a:t>Proposed solution is two-stage process, where decoupling the above reduces data complexity</a:t>
            </a:r>
          </a:p>
          <a:p>
            <a:r>
              <a:rPr lang="en-US" dirty="0"/>
              <a:t>Convert – Only convert semantic tokens, less data necessary now</a:t>
            </a:r>
          </a:p>
          <a:p>
            <a:r>
              <a:rPr lang="en-US" dirty="0"/>
              <a:t>Speak – Synthesize speech in by model of target accent domain conditioned on semantic tokens, now has access to all speaking data in target accent</a:t>
            </a:r>
          </a:p>
          <a:p>
            <a:endParaRPr lang="en-US" dirty="0"/>
          </a:p>
          <a:p>
            <a:r>
              <a:rPr lang="en-US" dirty="0"/>
              <a:t>Experimented with converting Indian-English to American-English, promising results</a:t>
            </a:r>
          </a:p>
          <a:p>
            <a:r>
              <a:rPr lang="en-US" dirty="0"/>
              <a:t>Can produce comparable utterance in target accent with only 15 minutes of weakly parallel data, not constrained by speaker</a:t>
            </a:r>
          </a:p>
          <a:p>
            <a:r>
              <a:rPr lang="en-US" dirty="0"/>
              <a:t>Further exploration with various accents reveals potential for adaptable framework</a:t>
            </a:r>
          </a:p>
          <a:p>
            <a:pPr marL="0" indent="0">
              <a:buNone/>
            </a:pPr>
            <a:endParaRPr lang="en-US" dirty="0"/>
          </a:p>
          <a:p>
            <a:pPr marL="0" indent="0">
              <a:buNone/>
            </a:pPr>
            <a:r>
              <a:rPr lang="en-US" dirty="0"/>
              <a:t>Notable Points</a:t>
            </a:r>
          </a:p>
          <a:p>
            <a:r>
              <a:rPr lang="en-US" dirty="0">
                <a:hlinkClick r:id="rId3"/>
              </a:rPr>
              <a:t>Demo samples available online</a:t>
            </a:r>
            <a:endParaRPr lang="en-US" dirty="0"/>
          </a:p>
          <a:p>
            <a:r>
              <a:rPr lang="en-US" dirty="0"/>
              <a:t>Unclear if this is real-time</a:t>
            </a:r>
          </a:p>
          <a:p>
            <a:pPr lvl="2"/>
            <a:endParaRPr lang="en-US" sz="600" dirty="0"/>
          </a:p>
        </p:txBody>
      </p:sp>
    </p:spTree>
    <p:extLst>
      <p:ext uri="{BB962C8B-B14F-4D97-AF65-F5344CB8AC3E}">
        <p14:creationId xmlns:p14="http://schemas.microsoft.com/office/powerpoint/2010/main" val="92197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71407-518B-50DD-1B81-6C8246E92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6B727-EE0B-C761-EF92-04C77C5A2E88}"/>
              </a:ext>
            </a:extLst>
          </p:cNvPr>
          <p:cNvSpPr>
            <a:spLocks noGrp="1"/>
          </p:cNvSpPr>
          <p:nvPr>
            <p:ph type="title"/>
          </p:nvPr>
        </p:nvSpPr>
        <p:spPr>
          <a:xfrm>
            <a:off x="135518" y="13692"/>
            <a:ext cx="8767563" cy="581764"/>
          </a:xfrm>
        </p:spPr>
        <p:txBody>
          <a:bodyPr>
            <a:noAutofit/>
          </a:bodyPr>
          <a:lstStyle/>
          <a:p>
            <a:r>
              <a:rPr lang="en-US" sz="1800" dirty="0"/>
              <a:t>Voice Modulation: A Window into the Origins of Human Vocal Control? (2016)</a:t>
            </a:r>
          </a:p>
        </p:txBody>
      </p:sp>
      <p:sp>
        <p:nvSpPr>
          <p:cNvPr id="3" name="Content Placeholder 2">
            <a:extLst>
              <a:ext uri="{FF2B5EF4-FFF2-40B4-BE49-F238E27FC236}">
                <a16:creationId xmlns:a16="http://schemas.microsoft.com/office/drawing/2014/main" id="{81A5EA83-B92B-9642-78C5-005CE45C1A42}"/>
              </a:ext>
            </a:extLst>
          </p:cNvPr>
          <p:cNvSpPr>
            <a:spLocks noGrp="1"/>
          </p:cNvSpPr>
          <p:nvPr>
            <p:ph idx="1"/>
          </p:nvPr>
        </p:nvSpPr>
        <p:spPr>
          <a:xfrm>
            <a:off x="275142" y="885161"/>
            <a:ext cx="5607089" cy="4042744"/>
          </a:xfrm>
        </p:spPr>
        <p:txBody>
          <a:bodyPr>
            <a:normAutofit fontScale="92500"/>
          </a:bodyPr>
          <a:lstStyle/>
          <a:p>
            <a:r>
              <a:rPr lang="en-US" dirty="0">
                <a:hlinkClick r:id="rId2"/>
              </a:rPr>
              <a:t>https://www.cell.com/trends/cognitive-sciences/fulltext/S1364-6613(16)00020-6</a:t>
            </a:r>
            <a:endParaRPr lang="en-US" dirty="0"/>
          </a:p>
          <a:p>
            <a:r>
              <a:rPr lang="en-US" dirty="0"/>
              <a:t>Humans modulate formants and nonverbal </a:t>
            </a:r>
            <a:r>
              <a:rPr lang="en-US" dirty="0" err="1"/>
              <a:t>uterances</a:t>
            </a:r>
            <a:r>
              <a:rPr lang="en-US" dirty="0"/>
              <a:t>, how did this arise?</a:t>
            </a:r>
          </a:p>
          <a:p>
            <a:pPr marL="0" indent="0">
              <a:buNone/>
            </a:pPr>
            <a:endParaRPr lang="en-US" dirty="0"/>
          </a:p>
          <a:p>
            <a:pPr marL="0" indent="0">
              <a:buNone/>
            </a:pPr>
            <a:r>
              <a:rPr lang="en-US" dirty="0"/>
              <a:t>Source-Filter Theory for Speech Production</a:t>
            </a:r>
          </a:p>
          <a:p>
            <a:r>
              <a:rPr lang="en-US" dirty="0"/>
              <a:t>Voice signals produced by larynx and filtered by vocal tract</a:t>
            </a:r>
          </a:p>
          <a:p>
            <a:r>
              <a:rPr lang="en-US" dirty="0"/>
              <a:t>Air expelled from lungs and forced through closed glottis, causing oscillations of larynx vocal folds – this produces f0</a:t>
            </a:r>
          </a:p>
          <a:p>
            <a:r>
              <a:rPr lang="en-US" dirty="0"/>
              <a:t>Sound waves travel through pharynx and </a:t>
            </a:r>
            <a:r>
              <a:rPr lang="en-US" dirty="0" err="1"/>
              <a:t>supralaryngeal</a:t>
            </a:r>
            <a:r>
              <a:rPr lang="en-US" dirty="0"/>
              <a:t> vocal tract (oral and nasal cavities)</a:t>
            </a:r>
          </a:p>
          <a:p>
            <a:r>
              <a:rPr lang="en-US" dirty="0"/>
              <a:t>Tract and mouth filters sound and attenuates frequencies, leading to individual voice timbres</a:t>
            </a:r>
          </a:p>
          <a:p>
            <a:r>
              <a:rPr lang="en-US" dirty="0"/>
              <a:t>F0 lowers with larger, stretched, and/or tenser vocal folds</a:t>
            </a:r>
          </a:p>
          <a:p>
            <a:pPr marL="0" indent="0">
              <a:buNone/>
            </a:pPr>
            <a:endParaRPr lang="en-US" dirty="0"/>
          </a:p>
          <a:p>
            <a:pPr marL="0" indent="0">
              <a:buNone/>
            </a:pPr>
            <a:r>
              <a:rPr lang="en-US" dirty="0"/>
              <a:t>Vocal Modulation</a:t>
            </a:r>
          </a:p>
          <a:p>
            <a:r>
              <a:rPr lang="en-US" dirty="0"/>
              <a:t>Listeners can recognize voluntary modulation, but are still susceptible to the associated assumed characteristics of the speaker</a:t>
            </a:r>
          </a:p>
          <a:p>
            <a:r>
              <a:rPr lang="en-US" dirty="0"/>
              <a:t>Dual-Pathway Model: suggests humans use 2 neural pathways for speech perception – motor-speech system and lexical-conceptual system</a:t>
            </a:r>
          </a:p>
          <a:p>
            <a:pPr marL="0" indent="0">
              <a:buNone/>
            </a:pPr>
            <a:endParaRPr lang="en-US" dirty="0"/>
          </a:p>
          <a:p>
            <a:pPr marL="0" indent="0">
              <a:buNone/>
            </a:pPr>
            <a:r>
              <a:rPr lang="en-US" dirty="0"/>
              <a:t>Notable Points</a:t>
            </a:r>
          </a:p>
          <a:p>
            <a:r>
              <a:rPr lang="en-US" dirty="0"/>
              <a:t>Neuroanatomy of vocal control</a:t>
            </a:r>
          </a:p>
          <a:p>
            <a:r>
              <a:rPr lang="en-US" dirty="0"/>
              <a:t>Outstanding questions to address</a:t>
            </a:r>
          </a:p>
          <a:p>
            <a:pPr lvl="2"/>
            <a:endParaRPr lang="en-US" sz="600" dirty="0"/>
          </a:p>
        </p:txBody>
      </p:sp>
      <p:pic>
        <p:nvPicPr>
          <p:cNvPr id="5" name="Picture 4">
            <a:extLst>
              <a:ext uri="{FF2B5EF4-FFF2-40B4-BE49-F238E27FC236}">
                <a16:creationId xmlns:a16="http://schemas.microsoft.com/office/drawing/2014/main" id="{D06E9E43-F202-8D1C-BA68-38DE5AF703C9}"/>
              </a:ext>
            </a:extLst>
          </p:cNvPr>
          <p:cNvPicPr>
            <a:picLocks noChangeAspect="1"/>
          </p:cNvPicPr>
          <p:nvPr/>
        </p:nvPicPr>
        <p:blipFill>
          <a:blip r:embed="rId3"/>
          <a:stretch>
            <a:fillRect/>
          </a:stretch>
        </p:blipFill>
        <p:spPr>
          <a:xfrm>
            <a:off x="6694932" y="595455"/>
            <a:ext cx="2208149" cy="2152348"/>
          </a:xfrm>
          <a:prstGeom prst="rect">
            <a:avLst/>
          </a:prstGeom>
        </p:spPr>
      </p:pic>
      <p:pic>
        <p:nvPicPr>
          <p:cNvPr id="9" name="Picture 8">
            <a:extLst>
              <a:ext uri="{FF2B5EF4-FFF2-40B4-BE49-F238E27FC236}">
                <a16:creationId xmlns:a16="http://schemas.microsoft.com/office/drawing/2014/main" id="{81B3E116-F968-CE96-E341-C6747B2EB266}"/>
              </a:ext>
            </a:extLst>
          </p:cNvPr>
          <p:cNvPicPr>
            <a:picLocks noChangeAspect="1"/>
          </p:cNvPicPr>
          <p:nvPr/>
        </p:nvPicPr>
        <p:blipFill>
          <a:blip r:embed="rId4"/>
          <a:stretch>
            <a:fillRect/>
          </a:stretch>
        </p:blipFill>
        <p:spPr>
          <a:xfrm>
            <a:off x="5983490" y="2886666"/>
            <a:ext cx="3057671" cy="2161267"/>
          </a:xfrm>
          <a:prstGeom prst="rect">
            <a:avLst/>
          </a:prstGeom>
        </p:spPr>
      </p:pic>
    </p:spTree>
    <p:extLst>
      <p:ext uri="{BB962C8B-B14F-4D97-AF65-F5344CB8AC3E}">
        <p14:creationId xmlns:p14="http://schemas.microsoft.com/office/powerpoint/2010/main" val="84035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C75E8-D537-A71D-4EAC-2EA740FDE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C55D7-6605-EF8D-6361-5863668C9C42}"/>
              </a:ext>
            </a:extLst>
          </p:cNvPr>
          <p:cNvSpPr>
            <a:spLocks noGrp="1"/>
          </p:cNvSpPr>
          <p:nvPr>
            <p:ph type="title"/>
          </p:nvPr>
        </p:nvSpPr>
        <p:spPr>
          <a:xfrm>
            <a:off x="135518" y="13692"/>
            <a:ext cx="8767563" cy="581764"/>
          </a:xfrm>
        </p:spPr>
        <p:txBody>
          <a:bodyPr>
            <a:noAutofit/>
          </a:bodyPr>
          <a:lstStyle/>
          <a:p>
            <a:r>
              <a:rPr lang="en-US" sz="1800" dirty="0"/>
              <a:t>Controllable Multi-Speaker Emotional Speech Synthesis with Emotion Representation of High Generalization Capability (IEEE Affective Computing 2024)</a:t>
            </a:r>
          </a:p>
        </p:txBody>
      </p:sp>
      <p:sp>
        <p:nvSpPr>
          <p:cNvPr id="3" name="Content Placeholder 2">
            <a:extLst>
              <a:ext uri="{FF2B5EF4-FFF2-40B4-BE49-F238E27FC236}">
                <a16:creationId xmlns:a16="http://schemas.microsoft.com/office/drawing/2014/main" id="{C82CDB03-4405-8603-20D0-901A1A3F134F}"/>
              </a:ext>
            </a:extLst>
          </p:cNvPr>
          <p:cNvSpPr>
            <a:spLocks noGrp="1"/>
          </p:cNvSpPr>
          <p:nvPr>
            <p:ph idx="1"/>
          </p:nvPr>
        </p:nvSpPr>
        <p:spPr>
          <a:xfrm>
            <a:off x="275141" y="885161"/>
            <a:ext cx="6570897" cy="4042744"/>
          </a:xfrm>
        </p:spPr>
        <p:txBody>
          <a:bodyPr>
            <a:normAutofit/>
          </a:bodyPr>
          <a:lstStyle/>
          <a:p>
            <a:r>
              <a:rPr lang="en-US" dirty="0">
                <a:hlinkClick r:id="rId2"/>
              </a:rPr>
              <a:t>https://ieeexplore.ieee.org/stamp/stamp.jsp?tp=&amp;arnumber=10553521</a:t>
            </a:r>
            <a:endParaRPr lang="en-US" dirty="0"/>
          </a:p>
          <a:p>
            <a:r>
              <a:rPr lang="en-US" dirty="0"/>
              <a:t>Techniques to generate speech with configurable content, emotion, and timbre</a:t>
            </a:r>
          </a:p>
          <a:p>
            <a:r>
              <a:rPr lang="en-US" dirty="0"/>
              <a:t>For TTS</a:t>
            </a:r>
          </a:p>
          <a:p>
            <a:pPr marL="0" indent="0">
              <a:buNone/>
            </a:pPr>
            <a:endParaRPr lang="en-US" dirty="0"/>
          </a:p>
          <a:p>
            <a:r>
              <a:rPr lang="en-US" dirty="0"/>
              <a:t>Developed generalization model to represent emotion and timbre independently</a:t>
            </a:r>
          </a:p>
          <a:p>
            <a:pPr lvl="1"/>
            <a:r>
              <a:rPr lang="en-US" sz="900" dirty="0"/>
              <a:t>Trained on audio databases with multiple speakers from English and Mandarin backgrounds</a:t>
            </a:r>
          </a:p>
          <a:p>
            <a:r>
              <a:rPr lang="en-US" dirty="0"/>
              <a:t>Complex algorithm and deep learning to train speech representations</a:t>
            </a:r>
          </a:p>
          <a:p>
            <a:r>
              <a:rPr lang="en-US" dirty="0"/>
              <a:t>Can apply targeted emotion and timbre, separately, onto input speech by referencing previously learned representations</a:t>
            </a:r>
          </a:p>
          <a:p>
            <a:r>
              <a:rPr lang="en-US" dirty="0"/>
              <a:t>Can adjust emotional intensity</a:t>
            </a:r>
          </a:p>
          <a:p>
            <a:r>
              <a:rPr lang="en-US" dirty="0"/>
              <a:t>Resulting synthetic speech is impressive but still distinguishable from real speech</a:t>
            </a:r>
          </a:p>
          <a:p>
            <a:endParaRPr lang="en-US" dirty="0"/>
          </a:p>
          <a:p>
            <a:pPr marL="0" indent="0">
              <a:buNone/>
            </a:pPr>
            <a:r>
              <a:rPr lang="en-US" dirty="0"/>
              <a:t>Notable Points</a:t>
            </a:r>
          </a:p>
          <a:p>
            <a:r>
              <a:rPr lang="en-US" dirty="0"/>
              <a:t>High interest in emotional speech, but mostly for TTS</a:t>
            </a:r>
          </a:p>
          <a:p>
            <a:r>
              <a:rPr lang="en-US" dirty="0"/>
              <a:t>No interface, all user study audios were prepared beforehand</a:t>
            </a:r>
          </a:p>
          <a:p>
            <a:pPr lvl="2"/>
            <a:endParaRPr lang="en-US" sz="600" dirty="0"/>
          </a:p>
        </p:txBody>
      </p:sp>
      <p:pic>
        <p:nvPicPr>
          <p:cNvPr id="8" name="Picture 7">
            <a:extLst>
              <a:ext uri="{FF2B5EF4-FFF2-40B4-BE49-F238E27FC236}">
                <a16:creationId xmlns:a16="http://schemas.microsoft.com/office/drawing/2014/main" id="{24243B8D-EB95-1B6D-B476-20DD075A1CEC}"/>
              </a:ext>
            </a:extLst>
          </p:cNvPr>
          <p:cNvPicPr>
            <a:picLocks noChangeAspect="1"/>
          </p:cNvPicPr>
          <p:nvPr/>
        </p:nvPicPr>
        <p:blipFill>
          <a:blip r:embed="rId3"/>
          <a:srcRect l="49543"/>
          <a:stretch/>
        </p:blipFill>
        <p:spPr>
          <a:xfrm>
            <a:off x="7386993" y="2722348"/>
            <a:ext cx="1614820" cy="2407461"/>
          </a:xfrm>
          <a:prstGeom prst="rect">
            <a:avLst/>
          </a:prstGeom>
        </p:spPr>
      </p:pic>
      <p:pic>
        <p:nvPicPr>
          <p:cNvPr id="6" name="Picture 5">
            <a:extLst>
              <a:ext uri="{FF2B5EF4-FFF2-40B4-BE49-F238E27FC236}">
                <a16:creationId xmlns:a16="http://schemas.microsoft.com/office/drawing/2014/main" id="{70B41988-AE42-2080-DA80-F5E1117ED2CA}"/>
              </a:ext>
            </a:extLst>
          </p:cNvPr>
          <p:cNvPicPr>
            <a:picLocks noChangeAspect="1"/>
          </p:cNvPicPr>
          <p:nvPr/>
        </p:nvPicPr>
        <p:blipFill>
          <a:blip r:embed="rId3"/>
          <a:srcRect r="49543" b="-679"/>
          <a:stretch/>
        </p:blipFill>
        <p:spPr>
          <a:xfrm>
            <a:off x="7373038" y="304573"/>
            <a:ext cx="1614820" cy="2423816"/>
          </a:xfrm>
          <a:prstGeom prst="rect">
            <a:avLst/>
          </a:prstGeom>
        </p:spPr>
      </p:pic>
    </p:spTree>
    <p:extLst>
      <p:ext uri="{BB962C8B-B14F-4D97-AF65-F5344CB8AC3E}">
        <p14:creationId xmlns:p14="http://schemas.microsoft.com/office/powerpoint/2010/main" val="4166786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4F846-2B1C-21E8-6F8E-5CE6D38505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4DB3A-99A3-3EA7-E652-A2E7EB8D35EF}"/>
              </a:ext>
            </a:extLst>
          </p:cNvPr>
          <p:cNvSpPr>
            <a:spLocks noGrp="1"/>
          </p:cNvSpPr>
          <p:nvPr>
            <p:ph type="title"/>
          </p:nvPr>
        </p:nvSpPr>
        <p:spPr/>
        <p:txBody>
          <a:bodyPr>
            <a:normAutofit fontScale="90000"/>
          </a:bodyPr>
          <a:lstStyle/>
          <a:p>
            <a:r>
              <a:rPr lang="en-US" sz="2100" dirty="0"/>
              <a:t>The shallow of your smile: the ethics of expressive vocal deep-fakes</a:t>
            </a:r>
          </a:p>
        </p:txBody>
      </p:sp>
      <p:sp>
        <p:nvSpPr>
          <p:cNvPr id="3" name="Content Placeholder 2">
            <a:extLst>
              <a:ext uri="{FF2B5EF4-FFF2-40B4-BE49-F238E27FC236}">
                <a16:creationId xmlns:a16="http://schemas.microsoft.com/office/drawing/2014/main" id="{1430BD3B-68A6-69DF-0E82-E4FA14A3C992}"/>
              </a:ext>
            </a:extLst>
          </p:cNvPr>
          <p:cNvSpPr>
            <a:spLocks noGrp="1"/>
          </p:cNvSpPr>
          <p:nvPr>
            <p:ph idx="1"/>
          </p:nvPr>
        </p:nvSpPr>
        <p:spPr>
          <a:xfrm>
            <a:off x="628650" y="1120406"/>
            <a:ext cx="7886700" cy="3512317"/>
          </a:xfrm>
        </p:spPr>
        <p:txBody>
          <a:bodyPr>
            <a:normAutofit/>
          </a:bodyPr>
          <a:lstStyle/>
          <a:p>
            <a:r>
              <a:rPr lang="en-US" dirty="0">
                <a:hlinkClick r:id="rId2"/>
              </a:rPr>
              <a:t>https://royalsocietypublishing.org/doi/10.1098/rstb.2021.0083</a:t>
            </a:r>
            <a:endParaRPr lang="en-US" dirty="0"/>
          </a:p>
          <a:p>
            <a:r>
              <a:rPr lang="en-US" dirty="0"/>
              <a:t>Ethical study on Are users open to vocal modulation? What are the ethical/moral implications?</a:t>
            </a:r>
          </a:p>
          <a:p>
            <a:endParaRPr lang="en-US" dirty="0"/>
          </a:p>
          <a:p>
            <a:r>
              <a:rPr lang="en-US" dirty="0"/>
              <a:t>303 online participants (mostly college students)</a:t>
            </a:r>
          </a:p>
          <a:p>
            <a:r>
              <a:rPr lang="en-US" dirty="0"/>
              <a:t>Asked to read 24 short stories of using an imaginary device that could transform the emotional quality of a voice in real-time</a:t>
            </a:r>
          </a:p>
          <a:p>
            <a:pPr lvl="1"/>
            <a:r>
              <a:rPr lang="en-US" sz="900" dirty="0"/>
              <a:t>Stories covered use cases of device usage by participant or other, therapeutic transformations vs. user capacity enhancement, operating on positive vs. negative emotions, and transformations affected how others hear the user, how the user hears others, or how the user hears themselves</a:t>
            </a:r>
          </a:p>
          <a:p>
            <a:r>
              <a:rPr lang="en-US" dirty="0"/>
              <a:t>Participants rated acceptability of each scenario, if lying about the true purpose of the device was acceptable, and their attitudes towards morality (MFQ) and tech / science fiction (SFH)</a:t>
            </a:r>
          </a:p>
          <a:p>
            <a:pPr marL="0" indent="0">
              <a:buNone/>
            </a:pPr>
            <a:endParaRPr lang="en-US" dirty="0"/>
          </a:p>
          <a:p>
            <a:pPr marL="0" indent="0">
              <a:buNone/>
            </a:pPr>
            <a:r>
              <a:rPr lang="en-US" dirty="0"/>
              <a:t>Notable Points</a:t>
            </a:r>
          </a:p>
          <a:p>
            <a:r>
              <a:rPr lang="en-US" dirty="0"/>
              <a:t>Population generally accepts voice transformations</a:t>
            </a:r>
          </a:p>
          <a:p>
            <a:r>
              <a:rPr lang="en-US" dirty="0"/>
              <a:t>Therapeutic context found more acceptable than enhancement </a:t>
            </a:r>
          </a:p>
          <a:p>
            <a:r>
              <a:rPr lang="en-US" dirty="0"/>
              <a:t>Manipulating perception less acceptable than manipulating production</a:t>
            </a:r>
          </a:p>
          <a:p>
            <a:r>
              <a:rPr lang="en-US" dirty="0"/>
              <a:t>Covert use of the device is acceptable, unless the user of the device is unaware</a:t>
            </a:r>
          </a:p>
          <a:p>
            <a:r>
              <a:rPr lang="en-US" dirty="0"/>
              <a:t>Reducing negative emotions tended to be more acceptable than enhancing positive, but both acceptable</a:t>
            </a:r>
          </a:p>
        </p:txBody>
      </p:sp>
    </p:spTree>
    <p:extLst>
      <p:ext uri="{BB962C8B-B14F-4D97-AF65-F5344CB8AC3E}">
        <p14:creationId xmlns:p14="http://schemas.microsoft.com/office/powerpoint/2010/main" val="3994868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12DA8-F298-A5C1-B9E8-8DC22B28F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88CB7-B25D-F221-6725-2DFA98EABCA6}"/>
              </a:ext>
            </a:extLst>
          </p:cNvPr>
          <p:cNvSpPr>
            <a:spLocks noGrp="1"/>
          </p:cNvSpPr>
          <p:nvPr>
            <p:ph type="title"/>
          </p:nvPr>
        </p:nvSpPr>
        <p:spPr>
          <a:xfrm>
            <a:off x="135518" y="13692"/>
            <a:ext cx="8767563" cy="581764"/>
          </a:xfrm>
        </p:spPr>
        <p:txBody>
          <a:bodyPr>
            <a:noAutofit/>
          </a:bodyPr>
          <a:lstStyle/>
          <a:p>
            <a:r>
              <a:rPr lang="en-US" sz="1800" dirty="0" err="1"/>
              <a:t>Voicecoach</a:t>
            </a:r>
            <a:r>
              <a:rPr lang="en-US" sz="1800" dirty="0"/>
              <a:t>: Interactive evidence-based training for voice modulation skills in public speaking (CHI 2020)</a:t>
            </a:r>
          </a:p>
        </p:txBody>
      </p:sp>
      <p:sp>
        <p:nvSpPr>
          <p:cNvPr id="3" name="Content Placeholder 2">
            <a:extLst>
              <a:ext uri="{FF2B5EF4-FFF2-40B4-BE49-F238E27FC236}">
                <a16:creationId xmlns:a16="http://schemas.microsoft.com/office/drawing/2014/main" id="{DC990137-C065-87EA-824D-25A85678939D}"/>
              </a:ext>
            </a:extLst>
          </p:cNvPr>
          <p:cNvSpPr>
            <a:spLocks noGrp="1"/>
          </p:cNvSpPr>
          <p:nvPr>
            <p:ph idx="1"/>
          </p:nvPr>
        </p:nvSpPr>
        <p:spPr>
          <a:xfrm>
            <a:off x="275142" y="885161"/>
            <a:ext cx="5607089" cy="4042744"/>
          </a:xfrm>
        </p:spPr>
        <p:txBody>
          <a:bodyPr>
            <a:normAutofit/>
          </a:bodyPr>
          <a:lstStyle/>
          <a:p>
            <a:r>
              <a:rPr lang="en-US" dirty="0">
                <a:hlinkClick r:id="rId2"/>
              </a:rPr>
              <a:t>https://dl.acm.org/doi/abs/10.1145/3313831.3376726?casa_token=Cino7uAkQfsAAAAA:FoTJKShpnajuzbhPkGVFyr9aH7xsTHJcpQZXj_O1LftvAwikmv4I7pYGkCQ3AAPR5ylPHNFqaWjjDQ</a:t>
            </a:r>
            <a:endParaRPr lang="en-US" dirty="0"/>
          </a:p>
          <a:p>
            <a:r>
              <a:rPr lang="en-US" dirty="0"/>
              <a:t>Provides public speaking training tailored to user</a:t>
            </a:r>
          </a:p>
          <a:p>
            <a:endParaRPr lang="en-US" dirty="0"/>
          </a:p>
          <a:p>
            <a:r>
              <a:rPr lang="en-US" dirty="0"/>
              <a:t>Compiled large set of </a:t>
            </a:r>
            <a:r>
              <a:rPr lang="en-US" dirty="0" err="1"/>
              <a:t>TEDTalks</a:t>
            </a:r>
            <a:r>
              <a:rPr lang="en-US" dirty="0"/>
              <a:t> as benchmark</a:t>
            </a:r>
          </a:p>
          <a:p>
            <a:r>
              <a:rPr lang="en-US" dirty="0"/>
              <a:t>Analyzes user’s speech and provides similar benchmark example for training</a:t>
            </a:r>
          </a:p>
          <a:p>
            <a:r>
              <a:rPr lang="en-US" dirty="0"/>
              <a:t>Provides additional live visual feedback for training</a:t>
            </a:r>
          </a:p>
        </p:txBody>
      </p:sp>
    </p:spTree>
    <p:extLst>
      <p:ext uri="{BB962C8B-B14F-4D97-AF65-F5344CB8AC3E}">
        <p14:creationId xmlns:p14="http://schemas.microsoft.com/office/powerpoint/2010/main" val="2190259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8A9002D2-181F-ACF6-2E2D-8B53206B3DFD}"/>
            </a:ext>
          </a:extLst>
        </p:cNvPr>
        <p:cNvGrpSpPr/>
        <p:nvPr/>
      </p:nvGrpSpPr>
      <p:grpSpPr>
        <a:xfrm>
          <a:off x="0" y="0"/>
          <a:ext cx="0" cy="0"/>
          <a:chOff x="0" y="0"/>
          <a:chExt cx="0" cy="0"/>
        </a:xfrm>
      </p:grpSpPr>
      <p:sp>
        <p:nvSpPr>
          <p:cNvPr id="13" name="Google Shape;347;p46">
            <a:extLst>
              <a:ext uri="{FF2B5EF4-FFF2-40B4-BE49-F238E27FC236}">
                <a16:creationId xmlns:a16="http://schemas.microsoft.com/office/drawing/2014/main" id="{57913D7E-732B-DA4B-041E-798026AAB0BD}"/>
              </a:ext>
            </a:extLst>
          </p:cNvPr>
          <p:cNvSpPr txBox="1">
            <a:spLocks noGrp="1"/>
          </p:cNvSpPr>
          <p:nvPr>
            <p:ph type="title"/>
          </p:nvPr>
        </p:nvSpPr>
        <p:spPr>
          <a:xfrm>
            <a:off x="2269815" y="2009053"/>
            <a:ext cx="4604367" cy="11253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if we could adjust the tone of a sentence?</a:t>
            </a:r>
            <a:endParaRPr dirty="0"/>
          </a:p>
        </p:txBody>
      </p:sp>
    </p:spTree>
    <p:extLst>
      <p:ext uri="{BB962C8B-B14F-4D97-AF65-F5344CB8AC3E}">
        <p14:creationId xmlns:p14="http://schemas.microsoft.com/office/powerpoint/2010/main" val="3413501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297CD-095E-290B-1CB7-331EDD2D18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25E116-163E-9466-F975-83780CED1FC8}"/>
              </a:ext>
            </a:extLst>
          </p:cNvPr>
          <p:cNvSpPr>
            <a:spLocks noGrp="1"/>
          </p:cNvSpPr>
          <p:nvPr>
            <p:ph type="ctrTitle"/>
          </p:nvPr>
        </p:nvSpPr>
        <p:spPr/>
        <p:txBody>
          <a:bodyPr/>
          <a:lstStyle/>
          <a:p>
            <a:r>
              <a:rPr lang="en-US" dirty="0"/>
              <a:t>Action Items</a:t>
            </a:r>
          </a:p>
        </p:txBody>
      </p:sp>
    </p:spTree>
    <p:extLst>
      <p:ext uri="{BB962C8B-B14F-4D97-AF65-F5344CB8AC3E}">
        <p14:creationId xmlns:p14="http://schemas.microsoft.com/office/powerpoint/2010/main" val="2102559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4561-5160-C724-8FD1-925A71AC5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99085B-F3BD-9965-471B-37124A20FE76}"/>
              </a:ext>
            </a:extLst>
          </p:cNvPr>
          <p:cNvSpPr>
            <a:spLocks noGrp="1"/>
          </p:cNvSpPr>
          <p:nvPr>
            <p:ph type="title"/>
          </p:nvPr>
        </p:nvSpPr>
        <p:spPr/>
        <p:txBody>
          <a:bodyPr/>
          <a:lstStyle/>
          <a:p>
            <a:r>
              <a:rPr lang="en-US" dirty="0"/>
              <a:t>Main Challenges</a:t>
            </a:r>
          </a:p>
        </p:txBody>
      </p:sp>
      <p:sp>
        <p:nvSpPr>
          <p:cNvPr id="3" name="Content Placeholder 2">
            <a:extLst>
              <a:ext uri="{FF2B5EF4-FFF2-40B4-BE49-F238E27FC236}">
                <a16:creationId xmlns:a16="http://schemas.microsoft.com/office/drawing/2014/main" id="{A4E0AB53-8113-2871-7F17-6B59A8243574}"/>
              </a:ext>
            </a:extLst>
          </p:cNvPr>
          <p:cNvSpPr>
            <a:spLocks noGrp="1"/>
          </p:cNvSpPr>
          <p:nvPr>
            <p:ph idx="1"/>
          </p:nvPr>
        </p:nvSpPr>
        <p:spPr/>
        <p:txBody>
          <a:bodyPr/>
          <a:lstStyle/>
          <a:p>
            <a:r>
              <a:rPr lang="en-US" dirty="0"/>
              <a:t>Training necessary for within-individual modulation</a:t>
            </a:r>
          </a:p>
          <a:p>
            <a:r>
              <a:rPr lang="en-US" dirty="0"/>
              <a:t>What voice/prosody features to change? What emotions to target?</a:t>
            </a:r>
          </a:p>
          <a:p>
            <a:r>
              <a:rPr lang="en-US" dirty="0"/>
              <a:t>Are we modulating the speaker’s production? Or listener’s perception?</a:t>
            </a:r>
          </a:p>
          <a:p>
            <a:r>
              <a:rPr lang="en-US" dirty="0"/>
              <a:t>Real-time modulation poses algorithm challenges</a:t>
            </a:r>
          </a:p>
          <a:p>
            <a:pPr lvl="1"/>
            <a:r>
              <a:rPr lang="en-US" dirty="0"/>
              <a:t>If live modulation, how to decide factors without knowing the entire vocalization?</a:t>
            </a:r>
          </a:p>
          <a:p>
            <a:r>
              <a:rPr lang="en-US" dirty="0"/>
              <a:t>Background noise (for demos)</a:t>
            </a:r>
          </a:p>
          <a:p>
            <a:r>
              <a:rPr lang="en-US" dirty="0"/>
              <a:t>Ethical concerns</a:t>
            </a:r>
          </a:p>
        </p:txBody>
      </p:sp>
    </p:spTree>
    <p:extLst>
      <p:ext uri="{BB962C8B-B14F-4D97-AF65-F5344CB8AC3E}">
        <p14:creationId xmlns:p14="http://schemas.microsoft.com/office/powerpoint/2010/main" val="500615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1A88-2CA7-3BB3-0539-B57FE3629305}"/>
              </a:ext>
            </a:extLst>
          </p:cNvPr>
          <p:cNvSpPr>
            <a:spLocks noGrp="1"/>
          </p:cNvSpPr>
          <p:nvPr>
            <p:ph type="title"/>
          </p:nvPr>
        </p:nvSpPr>
        <p:spPr/>
        <p:txBody>
          <a:bodyPr/>
          <a:lstStyle/>
          <a:p>
            <a:r>
              <a:rPr lang="en-US" dirty="0"/>
              <a:t>Possible Names</a:t>
            </a:r>
          </a:p>
        </p:txBody>
      </p:sp>
      <p:sp>
        <p:nvSpPr>
          <p:cNvPr id="3" name="Content Placeholder 2">
            <a:extLst>
              <a:ext uri="{FF2B5EF4-FFF2-40B4-BE49-F238E27FC236}">
                <a16:creationId xmlns:a16="http://schemas.microsoft.com/office/drawing/2014/main" id="{97F52ED0-6F38-6626-C6B1-A6B7C73B6B54}"/>
              </a:ext>
            </a:extLst>
          </p:cNvPr>
          <p:cNvSpPr>
            <a:spLocks noGrp="1"/>
          </p:cNvSpPr>
          <p:nvPr>
            <p:ph idx="1"/>
          </p:nvPr>
        </p:nvSpPr>
        <p:spPr/>
        <p:txBody>
          <a:bodyPr/>
          <a:lstStyle/>
          <a:p>
            <a:r>
              <a:rPr lang="en-US" dirty="0" err="1"/>
              <a:t>AutoTone</a:t>
            </a:r>
            <a:endParaRPr lang="en-US" dirty="0"/>
          </a:p>
          <a:p>
            <a:r>
              <a:rPr lang="en-US" dirty="0" err="1"/>
              <a:t>ToneTune</a:t>
            </a:r>
            <a:endParaRPr lang="en-US" dirty="0"/>
          </a:p>
          <a:p>
            <a:r>
              <a:rPr lang="en-US" dirty="0" err="1"/>
              <a:t>InTone</a:t>
            </a:r>
            <a:endParaRPr lang="en-US" dirty="0"/>
          </a:p>
          <a:p>
            <a:endParaRPr lang="en-US" dirty="0"/>
          </a:p>
        </p:txBody>
      </p:sp>
    </p:spTree>
    <p:extLst>
      <p:ext uri="{BB962C8B-B14F-4D97-AF65-F5344CB8AC3E}">
        <p14:creationId xmlns:p14="http://schemas.microsoft.com/office/powerpoint/2010/main" val="1040707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B326D-FC91-F3DA-7ADD-6DE4A9106BA5}"/>
              </a:ext>
            </a:extLst>
          </p:cNvPr>
          <p:cNvSpPr>
            <a:spLocks noGrp="1"/>
          </p:cNvSpPr>
          <p:nvPr>
            <p:ph type="title"/>
          </p:nvPr>
        </p:nvSpPr>
        <p:spPr/>
        <p:txBody>
          <a:bodyPr/>
          <a:lstStyle/>
          <a:p>
            <a:r>
              <a:rPr lang="en-US" dirty="0"/>
              <a:t>Background Summary</a:t>
            </a:r>
          </a:p>
        </p:txBody>
      </p:sp>
      <p:sp>
        <p:nvSpPr>
          <p:cNvPr id="3" name="Content Placeholder 2">
            <a:extLst>
              <a:ext uri="{FF2B5EF4-FFF2-40B4-BE49-F238E27FC236}">
                <a16:creationId xmlns:a16="http://schemas.microsoft.com/office/drawing/2014/main" id="{8A81ABCF-7C93-AB5E-ECE9-BBF05AAE0E67}"/>
              </a:ext>
            </a:extLst>
          </p:cNvPr>
          <p:cNvSpPr>
            <a:spLocks noGrp="1"/>
          </p:cNvSpPr>
          <p:nvPr>
            <p:ph idx="1"/>
          </p:nvPr>
        </p:nvSpPr>
        <p:spPr/>
        <p:txBody>
          <a:bodyPr/>
          <a:lstStyle/>
          <a:p>
            <a:pPr>
              <a:lnSpc>
                <a:spcPct val="150000"/>
              </a:lnSpc>
            </a:pPr>
            <a:r>
              <a:rPr lang="en-US" sz="1600" dirty="0"/>
              <a:t>Speech synthesis is already exhaustive (</a:t>
            </a:r>
            <a:r>
              <a:rPr lang="en-US" sz="1600" dirty="0">
                <a:hlinkClick r:id="rId2"/>
              </a:rPr>
              <a:t>ChatGPT</a:t>
            </a:r>
            <a:r>
              <a:rPr lang="en-US" sz="1600" dirty="0"/>
              <a:t>)</a:t>
            </a:r>
          </a:p>
          <a:p>
            <a:pPr>
              <a:lnSpc>
                <a:spcPct val="150000"/>
              </a:lnSpc>
            </a:pPr>
            <a:r>
              <a:rPr lang="en-US" sz="1600" dirty="0"/>
              <a:t>Current focus on models and accuracy</a:t>
            </a:r>
          </a:p>
          <a:p>
            <a:pPr>
              <a:lnSpc>
                <a:spcPct val="150000"/>
              </a:lnSpc>
            </a:pPr>
            <a:r>
              <a:rPr lang="en-US" sz="1600" dirty="0"/>
              <a:t>Real-time is iffy</a:t>
            </a:r>
          </a:p>
          <a:p>
            <a:pPr>
              <a:lnSpc>
                <a:spcPct val="150000"/>
              </a:lnSpc>
            </a:pPr>
            <a:r>
              <a:rPr lang="en-US" sz="1600" dirty="0"/>
              <a:t>Lack of environment awareness, no direct connection to intended effect</a:t>
            </a:r>
          </a:p>
          <a:p>
            <a:pPr lvl="1">
              <a:lnSpc>
                <a:spcPct val="150000"/>
              </a:lnSpc>
            </a:pPr>
            <a:r>
              <a:rPr lang="en-US" sz="1600" dirty="0"/>
              <a:t>Intended effect must be predetermined</a:t>
            </a:r>
          </a:p>
          <a:p>
            <a:pPr>
              <a:lnSpc>
                <a:spcPct val="150000"/>
              </a:lnSpc>
            </a:pPr>
            <a:r>
              <a:rPr lang="en-US" sz="1600" dirty="0"/>
              <a:t>Applications are scattered and shallow</a:t>
            </a:r>
          </a:p>
          <a:p>
            <a:pPr lvl="1">
              <a:lnSpc>
                <a:spcPct val="150000"/>
              </a:lnSpc>
            </a:pPr>
            <a:r>
              <a:rPr lang="en-US" sz="1600" dirty="0"/>
              <a:t>TTS and interactive voice agent is plentiful</a:t>
            </a:r>
          </a:p>
          <a:p>
            <a:pPr lvl="1">
              <a:lnSpc>
                <a:spcPct val="150000"/>
              </a:lnSpc>
            </a:pPr>
            <a:r>
              <a:rPr lang="en-US" sz="1600" dirty="0"/>
              <a:t>Less active modulation on user</a:t>
            </a:r>
          </a:p>
        </p:txBody>
      </p:sp>
      <p:sp>
        <p:nvSpPr>
          <p:cNvPr id="4" name="Slide Number Placeholder 3">
            <a:extLst>
              <a:ext uri="{FF2B5EF4-FFF2-40B4-BE49-F238E27FC236}">
                <a16:creationId xmlns:a16="http://schemas.microsoft.com/office/drawing/2014/main" id="{593657C6-9539-E858-D146-08946CD14481}"/>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1156055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9A3C7-28B8-32B6-B709-C6B9E043C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321F9-C4DF-CA3F-DCDB-0A3CBAFBECF2}"/>
              </a:ext>
            </a:extLst>
          </p:cNvPr>
          <p:cNvSpPr>
            <a:spLocks noGrp="1"/>
          </p:cNvSpPr>
          <p:nvPr>
            <p:ph type="ctrTitle"/>
          </p:nvPr>
        </p:nvSpPr>
        <p:spPr/>
        <p:txBody>
          <a:bodyPr/>
          <a:lstStyle/>
          <a:p>
            <a:r>
              <a:rPr lang="en-US" dirty="0"/>
              <a:t>Proposal</a:t>
            </a:r>
          </a:p>
        </p:txBody>
      </p:sp>
    </p:spTree>
    <p:extLst>
      <p:ext uri="{BB962C8B-B14F-4D97-AF65-F5344CB8AC3E}">
        <p14:creationId xmlns:p14="http://schemas.microsoft.com/office/powerpoint/2010/main" val="3271336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A0CB73B0-7F56-9B61-B9A6-7013171EE982}"/>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06B810C3-408E-0010-28F2-8F1ED42CACF1}"/>
              </a:ext>
            </a:extLst>
          </p:cNvPr>
          <p:cNvSpPr txBox="1">
            <a:spLocks/>
          </p:cNvSpPr>
          <p:nvPr/>
        </p:nvSpPr>
        <p:spPr>
          <a:xfrm>
            <a:off x="752559" y="595257"/>
            <a:ext cx="7893781" cy="43524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i="1" u="sng" dirty="0"/>
              <a:t>Feasibility and Acceptability of Voice Modulator in Real-World Social Settings</a:t>
            </a:r>
          </a:p>
          <a:p>
            <a:pPr marL="0" indent="0" algn="l">
              <a:lnSpc>
                <a:spcPct val="200000"/>
              </a:lnSpc>
            </a:pPr>
            <a:r>
              <a:rPr lang="en-US" sz="1400" b="1" i="1" dirty="0"/>
              <a:t>Research Questions</a:t>
            </a:r>
          </a:p>
          <a:p>
            <a:pPr marL="285750" indent="-285750" algn="l">
              <a:lnSpc>
                <a:spcPct val="200000"/>
              </a:lnSpc>
              <a:buFont typeface="Arial" panose="020B0604020202020204" pitchFamily="34" charset="0"/>
              <a:buChar char="•"/>
            </a:pPr>
            <a:r>
              <a:rPr lang="en-US" sz="1400" dirty="0"/>
              <a:t>Can a voice modulating device be </a:t>
            </a:r>
            <a:r>
              <a:rPr lang="en-US" sz="1400" b="1" dirty="0"/>
              <a:t>naturally integrated</a:t>
            </a:r>
            <a:r>
              <a:rPr lang="en-US" sz="1400" dirty="0"/>
              <a:t> with </a:t>
            </a:r>
            <a:r>
              <a:rPr lang="en-US" sz="1400" b="1" dirty="0"/>
              <a:t>everyday interactions</a:t>
            </a:r>
            <a:r>
              <a:rPr lang="en-US" sz="1400" dirty="0"/>
              <a:t>?</a:t>
            </a:r>
          </a:p>
          <a:p>
            <a:pPr marL="285750" indent="-285750" algn="l">
              <a:lnSpc>
                <a:spcPct val="200000"/>
              </a:lnSpc>
              <a:buFont typeface="Arial" panose="020B0604020202020204" pitchFamily="34" charset="0"/>
              <a:buChar char="•"/>
            </a:pPr>
            <a:r>
              <a:rPr lang="en-US" sz="1400" dirty="0"/>
              <a:t>Will it technically perform in </a:t>
            </a:r>
            <a:r>
              <a:rPr lang="en-US" sz="1400" b="1" dirty="0"/>
              <a:t>real-time</a:t>
            </a:r>
            <a:r>
              <a:rPr lang="en-US" sz="1400" dirty="0"/>
              <a:t> w/o disrupting natural conversation?</a:t>
            </a:r>
          </a:p>
          <a:p>
            <a:pPr marL="285750" indent="-285750" algn="l">
              <a:lnSpc>
                <a:spcPct val="200000"/>
              </a:lnSpc>
              <a:buFont typeface="Arial" panose="020B0604020202020204" pitchFamily="34" charset="0"/>
              <a:buChar char="•"/>
            </a:pPr>
            <a:r>
              <a:rPr lang="en-US" sz="1400" dirty="0"/>
              <a:t>Will people </a:t>
            </a:r>
            <a:r>
              <a:rPr lang="en-US" sz="1400" b="1" dirty="0"/>
              <a:t>accept</a:t>
            </a:r>
            <a:r>
              <a:rPr lang="en-US" sz="1400" dirty="0"/>
              <a:t> a voice modulation device? Under what circumstances?</a:t>
            </a:r>
          </a:p>
          <a:p>
            <a:pPr marL="0" indent="0" algn="l">
              <a:lnSpc>
                <a:spcPct val="200000"/>
              </a:lnSpc>
            </a:pPr>
            <a:r>
              <a:rPr lang="en-US" sz="1400" b="1" dirty="0"/>
              <a:t>Contributions</a:t>
            </a:r>
          </a:p>
          <a:p>
            <a:pPr marL="285750" indent="-285750" algn="l">
              <a:lnSpc>
                <a:spcPct val="200000"/>
              </a:lnSpc>
              <a:buFont typeface="Arial" panose="020B0604020202020204" pitchFamily="34" charset="0"/>
              <a:buChar char="•"/>
            </a:pPr>
            <a:r>
              <a:rPr lang="en-US" sz="1400" dirty="0"/>
              <a:t>Focus on application and effects of voice modulation through </a:t>
            </a:r>
            <a:r>
              <a:rPr lang="en-US" sz="1400" b="1" dirty="0"/>
              <a:t>novel, multipurpose interface</a:t>
            </a:r>
          </a:p>
          <a:p>
            <a:pPr marL="742950" lvl="1" indent="-285750" algn="l">
              <a:lnSpc>
                <a:spcPct val="200000"/>
              </a:lnSpc>
              <a:buFont typeface="Arial" panose="020B0604020202020204" pitchFamily="34" charset="0"/>
              <a:buChar char="•"/>
            </a:pPr>
            <a:r>
              <a:rPr lang="en-US" sz="1400" dirty="0"/>
              <a:t>real-time on natural speech (applying existing models)</a:t>
            </a:r>
          </a:p>
          <a:p>
            <a:pPr marL="285750" indent="-285750" algn="l">
              <a:lnSpc>
                <a:spcPct val="200000"/>
              </a:lnSpc>
              <a:buFont typeface="Arial" panose="020B0604020202020204" pitchFamily="34" charset="0"/>
              <a:buChar char="•"/>
            </a:pPr>
            <a:r>
              <a:rPr lang="en-US" sz="1400" dirty="0"/>
              <a:t>Taxonomy – Use Case vs. Modulation Characteristics</a:t>
            </a:r>
          </a:p>
          <a:p>
            <a:pPr marL="285750" indent="-285750" algn="l">
              <a:lnSpc>
                <a:spcPct val="200000"/>
              </a:lnSpc>
              <a:buFont typeface="Arial" panose="020B0604020202020204" pitchFamily="34" charset="0"/>
              <a:buChar char="•"/>
            </a:pPr>
            <a:r>
              <a:rPr lang="en-US" sz="1400" dirty="0"/>
              <a:t>Expanding voice modulation beyond current niche usage</a:t>
            </a:r>
          </a:p>
        </p:txBody>
      </p:sp>
      <p:sp>
        <p:nvSpPr>
          <p:cNvPr id="2" name="Google Shape;349;p46">
            <a:extLst>
              <a:ext uri="{FF2B5EF4-FFF2-40B4-BE49-F238E27FC236}">
                <a16:creationId xmlns:a16="http://schemas.microsoft.com/office/drawing/2014/main" id="{E8DFCFCD-C764-BE3C-2E2E-1F6C314C76B9}"/>
              </a:ext>
            </a:extLst>
          </p:cNvPr>
          <p:cNvSpPr txBox="1">
            <a:spLocks/>
          </p:cNvSpPr>
          <p:nvPr/>
        </p:nvSpPr>
        <p:spPr>
          <a:xfrm>
            <a:off x="81300" y="65749"/>
            <a:ext cx="8508396" cy="561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t>Story</a:t>
            </a:r>
            <a:r>
              <a:rPr lang="en-US" sz="2400" dirty="0"/>
              <a:t> </a:t>
            </a:r>
            <a:r>
              <a:rPr lang="en-US" sz="1800" dirty="0">
                <a:solidFill>
                  <a:schemeClr val="tx2"/>
                </a:solidFill>
              </a:rPr>
              <a:t>|</a:t>
            </a:r>
            <a:r>
              <a:rPr lang="en-US" sz="2400" dirty="0"/>
              <a:t> </a:t>
            </a:r>
            <a:r>
              <a:rPr lang="en-US" sz="1800" dirty="0">
                <a:solidFill>
                  <a:schemeClr val="tx2"/>
                </a:solidFill>
              </a:rPr>
              <a:t>Structure | Variables | Implementation | Action Items</a:t>
            </a:r>
            <a:endParaRPr lang="en-US" sz="2400" dirty="0">
              <a:solidFill>
                <a:schemeClr val="tx2"/>
              </a:solidFill>
            </a:endParaRPr>
          </a:p>
        </p:txBody>
      </p:sp>
      <p:cxnSp>
        <p:nvCxnSpPr>
          <p:cNvPr id="9" name="Straight Connector 8">
            <a:extLst>
              <a:ext uri="{FF2B5EF4-FFF2-40B4-BE49-F238E27FC236}">
                <a16:creationId xmlns:a16="http://schemas.microsoft.com/office/drawing/2014/main" id="{987A7677-F221-4462-2FCB-59918A1F0ED5}"/>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566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61FF2218-8E50-63C5-5090-0DFC44027A8D}"/>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514D38A6-A796-69E3-98AD-FD530F831446}"/>
              </a:ext>
            </a:extLst>
          </p:cNvPr>
          <p:cNvSpPr txBox="1">
            <a:spLocks/>
          </p:cNvSpPr>
          <p:nvPr/>
        </p:nvSpPr>
        <p:spPr>
          <a:xfrm>
            <a:off x="412694" y="728283"/>
            <a:ext cx="8456177"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Study 1 </a:t>
            </a:r>
            <a:r>
              <a:rPr lang="en-US" sz="1400" dirty="0"/>
              <a:t>- </a:t>
            </a:r>
            <a:r>
              <a:rPr lang="en-US" sz="1400" i="1" dirty="0"/>
              <a:t>Device Exploration:</a:t>
            </a:r>
            <a:r>
              <a:rPr lang="en-US" sz="1400" dirty="0"/>
              <a:t> what physical characteristics make the best modulator?</a:t>
            </a:r>
          </a:p>
          <a:p>
            <a:pPr marL="742950" lvl="1" indent="-285750" algn="l">
              <a:lnSpc>
                <a:spcPct val="200000"/>
              </a:lnSpc>
              <a:buFont typeface="Arial" panose="020B0604020202020204" pitchFamily="34" charset="0"/>
              <a:buChar char="•"/>
            </a:pPr>
            <a:r>
              <a:rPr lang="en-US" sz="1400" dirty="0"/>
              <a:t>Hypothesis - Low profile, real-time, produces comparable voice, etc. </a:t>
            </a:r>
          </a:p>
          <a:p>
            <a:pPr marL="0" indent="0" algn="l">
              <a:lnSpc>
                <a:spcPct val="200000"/>
              </a:lnSpc>
            </a:pPr>
            <a:r>
              <a:rPr lang="en-US" sz="1400" b="1" dirty="0"/>
              <a:t>Study 2 </a:t>
            </a:r>
            <a:r>
              <a:rPr lang="en-US" sz="1400" dirty="0"/>
              <a:t>– </a:t>
            </a:r>
            <a:r>
              <a:rPr lang="en-US" sz="1400" i="1" dirty="0"/>
              <a:t>Taxonomy &amp; Categorization</a:t>
            </a:r>
            <a:r>
              <a:rPr lang="en-US" sz="1400" dirty="0"/>
              <a:t>: for each use case, what configuration is best? (vocal parameters)</a:t>
            </a:r>
          </a:p>
          <a:p>
            <a:pPr marL="742950" lvl="1" indent="-285750" algn="l">
              <a:lnSpc>
                <a:spcPct val="200000"/>
              </a:lnSpc>
              <a:buFont typeface="Arial" panose="020B0604020202020204" pitchFamily="34" charset="0"/>
              <a:buChar char="•"/>
            </a:pPr>
            <a:r>
              <a:rPr lang="en-US" sz="1400" dirty="0"/>
              <a:t>Can users find a target voice? What is target voice for each use case?</a:t>
            </a:r>
          </a:p>
          <a:p>
            <a:pPr marL="742950" lvl="1" indent="-285750" algn="l">
              <a:lnSpc>
                <a:spcPct val="200000"/>
              </a:lnSpc>
              <a:buFont typeface="Arial" panose="020B0604020202020204" pitchFamily="34" charset="0"/>
              <a:buChar char="•"/>
            </a:pPr>
            <a:r>
              <a:rPr lang="en-US" sz="1400" dirty="0"/>
              <a:t>Ex. In public speaking, prioritize high energy and clarity of speech</a:t>
            </a:r>
          </a:p>
          <a:p>
            <a:pPr marL="0" indent="0" algn="l">
              <a:lnSpc>
                <a:spcPct val="200000"/>
              </a:lnSpc>
            </a:pPr>
            <a:r>
              <a:rPr lang="en-US" sz="1400" b="1" dirty="0"/>
              <a:t>Study 3 </a:t>
            </a:r>
            <a:r>
              <a:rPr lang="en-US" sz="1400" dirty="0"/>
              <a:t>– </a:t>
            </a:r>
            <a:r>
              <a:rPr lang="en-US" sz="1400" i="1" dirty="0"/>
              <a:t>Acceptability</a:t>
            </a:r>
            <a:r>
              <a:rPr lang="en-US" sz="1400" dirty="0"/>
              <a:t>: For which use cases will people actually use this interface? (social parameters)</a:t>
            </a:r>
          </a:p>
          <a:p>
            <a:pPr marL="742950" lvl="1" indent="-285750" algn="l">
              <a:lnSpc>
                <a:spcPct val="200000"/>
              </a:lnSpc>
              <a:buFont typeface="Arial" panose="020B0604020202020204" pitchFamily="34" charset="0"/>
              <a:buChar char="•"/>
            </a:pPr>
            <a:r>
              <a:rPr lang="en-US" sz="1400" dirty="0"/>
              <a:t>Hypothesis – When need for intimacy or genuineness is low </a:t>
            </a:r>
          </a:p>
          <a:p>
            <a:pPr marL="1200150" lvl="2" indent="-285750" algn="l">
              <a:lnSpc>
                <a:spcPct val="200000"/>
              </a:lnSpc>
              <a:buFont typeface="Arial" panose="020B0604020202020204" pitchFamily="34" charset="0"/>
              <a:buChar char="•"/>
            </a:pPr>
            <a:r>
              <a:rPr lang="en-US" sz="1400" dirty="0"/>
              <a:t>Ex. Public speaking (TED talk), therapy (patient), business meetings</a:t>
            </a:r>
          </a:p>
          <a:p>
            <a:pPr marL="1200150" lvl="2" indent="-285750" algn="l">
              <a:lnSpc>
                <a:spcPct val="200000"/>
              </a:lnSpc>
              <a:buFont typeface="Arial" panose="020B0604020202020204" pitchFamily="34" charset="0"/>
              <a:buChar char="•"/>
            </a:pPr>
            <a:r>
              <a:rPr lang="en-US" sz="1400" dirty="0"/>
              <a:t>Counter ex. Public speaking (Politician), therapy (therapist), 1-1 talks</a:t>
            </a:r>
          </a:p>
          <a:p>
            <a:pPr marL="742950" lvl="1"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50E0A2C3-0ECD-3E28-AA92-E7D018B7811D}"/>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2400" b="1" dirty="0">
                <a:solidFill>
                  <a:schemeClr val="tx1"/>
                </a:solidFill>
              </a:rPr>
              <a:t>Structure</a:t>
            </a:r>
            <a:r>
              <a:rPr lang="en-US" sz="1800" dirty="0">
                <a:solidFill>
                  <a:schemeClr val="tx2"/>
                </a:solidFill>
              </a:rPr>
              <a:t> | Variables | Implementation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DD2AB138-634F-63B7-F0FE-D758DD7B2C7C}"/>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739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0746A552-DEEE-CA27-A1FB-D159D22E8EB6}"/>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89F7BD0-56C3-5F9F-F990-9B3FDD4E253D}"/>
              </a:ext>
            </a:extLst>
          </p:cNvPr>
          <p:cNvSpPr txBox="1">
            <a:spLocks/>
          </p:cNvSpPr>
          <p:nvPr/>
        </p:nvSpPr>
        <p:spPr>
          <a:xfrm>
            <a:off x="870084" y="728283"/>
            <a:ext cx="7711520"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Independent</a:t>
            </a:r>
          </a:p>
          <a:p>
            <a:pPr marL="285750" indent="-285750" algn="l">
              <a:lnSpc>
                <a:spcPct val="200000"/>
              </a:lnSpc>
              <a:buFont typeface="Arial" panose="020B0604020202020204" pitchFamily="34" charset="0"/>
              <a:buChar char="•"/>
            </a:pPr>
            <a:r>
              <a:rPr lang="en-US" sz="1400" b="1" dirty="0"/>
              <a:t>Perspective</a:t>
            </a:r>
            <a:r>
              <a:rPr lang="en-US" sz="1400" dirty="0"/>
              <a:t> – speaker vs. listener, production vs. recognition</a:t>
            </a:r>
            <a:endParaRPr lang="en-US" sz="1400" b="1" dirty="0"/>
          </a:p>
          <a:p>
            <a:pPr marL="285750" indent="-285750" algn="l">
              <a:lnSpc>
                <a:spcPct val="200000"/>
              </a:lnSpc>
              <a:buFont typeface="Arial" panose="020B0604020202020204" pitchFamily="34" charset="0"/>
              <a:buChar char="•"/>
            </a:pPr>
            <a:r>
              <a:rPr lang="en-US" sz="1400" b="1" dirty="0"/>
              <a:t>Modality – </a:t>
            </a:r>
            <a:r>
              <a:rPr lang="en-US" sz="1400" dirty="0"/>
              <a:t>In-person vs. video call vs. voice call, audio + visual</a:t>
            </a:r>
          </a:p>
          <a:p>
            <a:pPr marL="285750" indent="-285750" algn="l">
              <a:lnSpc>
                <a:spcPct val="200000"/>
              </a:lnSpc>
              <a:buFont typeface="Arial" panose="020B0604020202020204" pitchFamily="34" charset="0"/>
              <a:buChar char="•"/>
            </a:pPr>
            <a:r>
              <a:rPr lang="en-US" sz="1400" b="1" dirty="0"/>
              <a:t>Environment</a:t>
            </a:r>
            <a:r>
              <a:rPr lang="en-US" sz="1400" dirty="0"/>
              <a:t> – Targeted audience, audience size, social expectations background noise</a:t>
            </a:r>
          </a:p>
          <a:p>
            <a:pPr marL="285750" indent="-285750" algn="l">
              <a:lnSpc>
                <a:spcPct val="200000"/>
              </a:lnSpc>
              <a:buFont typeface="Arial" panose="020B0604020202020204" pitchFamily="34" charset="0"/>
              <a:buChar char="•"/>
            </a:pPr>
            <a:r>
              <a:rPr lang="en-US" sz="1400" dirty="0"/>
              <a:t>Vocal – Emotion, tone, accent, etc.</a:t>
            </a:r>
          </a:p>
          <a:p>
            <a:pPr marL="285750" indent="-285750" algn="l">
              <a:lnSpc>
                <a:spcPct val="200000"/>
              </a:lnSpc>
              <a:buFont typeface="Arial" panose="020B0604020202020204" pitchFamily="34" charset="0"/>
              <a:buChar char="•"/>
            </a:pPr>
            <a:r>
              <a:rPr lang="en-US" sz="1400" dirty="0"/>
              <a:t>Purpose – Content of speech, intended effect</a:t>
            </a:r>
          </a:p>
          <a:p>
            <a:pPr marL="285750" indent="-285750" algn="l">
              <a:lnSpc>
                <a:spcPct val="200000"/>
              </a:lnSpc>
              <a:buFont typeface="Arial" panose="020B0604020202020204" pitchFamily="34" charset="0"/>
              <a:buChar char="•"/>
            </a:pPr>
            <a:r>
              <a:rPr lang="en-US" sz="1400" dirty="0"/>
              <a:t>Device Characteristics – form, visibility, </a:t>
            </a:r>
            <a:r>
              <a:rPr lang="en-US" sz="1400" b="1" dirty="0"/>
              <a:t>temporal lag</a:t>
            </a:r>
            <a:r>
              <a:rPr lang="en-US" sz="1400" dirty="0"/>
              <a:t>, etc.</a:t>
            </a:r>
          </a:p>
          <a:p>
            <a:pPr marL="0" indent="0" algn="l">
              <a:lnSpc>
                <a:spcPct val="200000"/>
              </a:lnSpc>
            </a:pPr>
            <a:r>
              <a:rPr lang="en-US" sz="1400" b="1" dirty="0"/>
              <a:t>Dependent</a:t>
            </a:r>
          </a:p>
          <a:p>
            <a:pPr marL="285750" indent="-285750" algn="l">
              <a:lnSpc>
                <a:spcPct val="200000"/>
              </a:lnSpc>
              <a:buFont typeface="Arial" panose="020B0604020202020204" pitchFamily="34" charset="0"/>
              <a:buChar char="•"/>
            </a:pPr>
            <a:r>
              <a:rPr lang="en-US" sz="1400" dirty="0"/>
              <a:t>Speech comprehension, speaker evaluation, listener engagement, device acceptability</a:t>
            </a:r>
          </a:p>
        </p:txBody>
      </p:sp>
      <p:sp>
        <p:nvSpPr>
          <p:cNvPr id="5" name="Google Shape;349;p46">
            <a:extLst>
              <a:ext uri="{FF2B5EF4-FFF2-40B4-BE49-F238E27FC236}">
                <a16:creationId xmlns:a16="http://schemas.microsoft.com/office/drawing/2014/main" id="{F9C98F10-CEF6-3423-62F7-8432316AD00B}"/>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a:t>
            </a:r>
            <a:r>
              <a:rPr lang="en-US" sz="2400" b="1" dirty="0">
                <a:solidFill>
                  <a:schemeClr val="tx1"/>
                </a:solidFill>
              </a:rPr>
              <a:t>Variables</a:t>
            </a:r>
            <a:r>
              <a:rPr lang="en-US" sz="1800" dirty="0">
                <a:solidFill>
                  <a:schemeClr val="tx2"/>
                </a:solidFill>
              </a:rPr>
              <a:t> | Implementation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056E3520-D66B-7E21-08B1-3C6D2D38F42A}"/>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37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1C5121B7-15B5-0B61-C10A-366D67420D48}"/>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D598601E-35E1-0AED-7FA9-2A678F867158}"/>
              </a:ext>
            </a:extLst>
          </p:cNvPr>
          <p:cNvSpPr txBox="1">
            <a:spLocks/>
          </p:cNvSpPr>
          <p:nvPr/>
        </p:nvSpPr>
        <p:spPr>
          <a:xfrm>
            <a:off x="870084" y="872942"/>
            <a:ext cx="7711520"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Use Cases</a:t>
            </a:r>
          </a:p>
          <a:p>
            <a:pPr marL="285750" indent="-285750" algn="l">
              <a:lnSpc>
                <a:spcPct val="200000"/>
              </a:lnSpc>
              <a:buFont typeface="Arial" panose="020B0604020202020204" pitchFamily="34" charset="0"/>
              <a:buChar char="•"/>
            </a:pPr>
            <a:r>
              <a:rPr lang="en-US" sz="1400" b="1" dirty="0"/>
              <a:t>Public speaking </a:t>
            </a:r>
            <a:r>
              <a:rPr lang="en-US" sz="1400" dirty="0"/>
              <a:t>– business, education, politics, practice</a:t>
            </a:r>
          </a:p>
          <a:p>
            <a:pPr marL="285750" indent="-285750" algn="l">
              <a:lnSpc>
                <a:spcPct val="200000"/>
              </a:lnSpc>
              <a:buFont typeface="Arial" panose="020B0604020202020204" pitchFamily="34" charset="0"/>
              <a:buChar char="•"/>
            </a:pPr>
            <a:r>
              <a:rPr lang="en-US" sz="1400" b="1" dirty="0"/>
              <a:t>Personal Conversation </a:t>
            </a:r>
            <a:r>
              <a:rPr lang="en-US" sz="1400" dirty="0"/>
              <a:t>– professional, friendly, intimate</a:t>
            </a:r>
          </a:p>
          <a:p>
            <a:pPr marL="285750" indent="-285750" algn="l">
              <a:lnSpc>
                <a:spcPct val="200000"/>
              </a:lnSpc>
              <a:buFont typeface="Arial" panose="020B0604020202020204" pitchFamily="34" charset="0"/>
              <a:buChar char="•"/>
            </a:pPr>
            <a:r>
              <a:rPr lang="en-US" sz="1400" dirty="0"/>
              <a:t>Therapy – emotion expression, emotion regulation, trauma processing</a:t>
            </a:r>
          </a:p>
          <a:p>
            <a:pPr marL="285750" indent="-285750" algn="l">
              <a:lnSpc>
                <a:spcPct val="200000"/>
              </a:lnSpc>
              <a:buFont typeface="Arial" panose="020B0604020202020204" pitchFamily="34" charset="0"/>
              <a:buChar char="•"/>
            </a:pPr>
            <a:r>
              <a:rPr lang="en-US" sz="1400" dirty="0"/>
              <a:t>Online – meetings, voice calls</a:t>
            </a:r>
          </a:p>
          <a:p>
            <a:pPr marL="285750" indent="-285750" algn="l">
              <a:lnSpc>
                <a:spcPct val="200000"/>
              </a:lnSpc>
              <a:buFont typeface="Arial" panose="020B0604020202020204" pitchFamily="34" charset="0"/>
              <a:buChar char="•"/>
            </a:pPr>
            <a:r>
              <a:rPr lang="en-US" sz="1400" dirty="0"/>
              <a:t>Parasocial – radio, streamers</a:t>
            </a:r>
          </a:p>
          <a:p>
            <a:pPr marL="285750" indent="-285750" algn="l">
              <a:lnSpc>
                <a:spcPct val="200000"/>
              </a:lnSpc>
              <a:buFont typeface="Arial" panose="020B0604020202020204" pitchFamily="34" charset="0"/>
              <a:buChar char="•"/>
            </a:pPr>
            <a:r>
              <a:rPr lang="en-US" sz="1400" dirty="0"/>
              <a:t>Voice Acting</a:t>
            </a:r>
          </a:p>
          <a:p>
            <a:pPr marL="285750" indent="-285750" algn="l">
              <a:lnSpc>
                <a:spcPct val="200000"/>
              </a:lnSpc>
              <a:buFont typeface="Arial" panose="020B0604020202020204" pitchFamily="34" charset="0"/>
              <a:buChar char="•"/>
            </a:pPr>
            <a:r>
              <a:rPr lang="en-US" sz="1400" dirty="0"/>
              <a:t>Etc.</a:t>
            </a:r>
          </a:p>
          <a:p>
            <a:pPr marL="285750"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FB5EFB02-9D3D-F6C1-2AE7-A8FA973CD761}"/>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a:t>
            </a:r>
            <a:r>
              <a:rPr lang="en-US" sz="2400" b="1" dirty="0">
                <a:solidFill>
                  <a:schemeClr val="tx1"/>
                </a:solidFill>
              </a:rPr>
              <a:t>Variables</a:t>
            </a:r>
            <a:r>
              <a:rPr lang="en-US" sz="1800" dirty="0">
                <a:solidFill>
                  <a:schemeClr val="tx2"/>
                </a:solidFill>
              </a:rPr>
              <a:t> | Implementation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B42C09E0-6851-479E-2222-C20D47558AF0}"/>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980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C4C0D4BF-AB25-91A9-5542-A8587B8FFB98}"/>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B5144187-8375-6320-4338-4D1DB5351FE8}"/>
              </a:ext>
            </a:extLst>
          </p:cNvPr>
          <p:cNvSpPr txBox="1">
            <a:spLocks/>
          </p:cNvSpPr>
          <p:nvPr/>
        </p:nvSpPr>
        <p:spPr>
          <a:xfrm>
            <a:off x="789163" y="728283"/>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Voice Modulating Device</a:t>
            </a:r>
          </a:p>
          <a:p>
            <a:pPr marL="285750" indent="-285750" algn="l">
              <a:lnSpc>
                <a:spcPct val="200000"/>
              </a:lnSpc>
              <a:buFont typeface="Arial" panose="020B0604020202020204" pitchFamily="34" charset="0"/>
              <a:buChar char="•"/>
            </a:pPr>
            <a:r>
              <a:rPr lang="en-US" sz="1400" dirty="0"/>
              <a:t>User has target voice in mind (based on social setting)</a:t>
            </a:r>
          </a:p>
          <a:p>
            <a:pPr marL="285750" indent="-285750" algn="l">
              <a:lnSpc>
                <a:spcPct val="200000"/>
              </a:lnSpc>
              <a:buFont typeface="Arial" panose="020B0604020202020204" pitchFamily="34" charset="0"/>
              <a:buChar char="•"/>
            </a:pPr>
            <a:r>
              <a:rPr lang="en-US" sz="1400" dirty="0"/>
              <a:t>User finds target voice by applying intended </a:t>
            </a:r>
            <a:r>
              <a:rPr lang="en-US" sz="1400" b="1" dirty="0"/>
              <a:t>effects</a:t>
            </a:r>
            <a:r>
              <a:rPr lang="en-US" sz="1400" dirty="0"/>
              <a:t> on their voice (ex. More positive)</a:t>
            </a:r>
          </a:p>
          <a:p>
            <a:pPr marL="285750" indent="-285750" algn="l">
              <a:lnSpc>
                <a:spcPct val="200000"/>
              </a:lnSpc>
              <a:buFont typeface="Arial" panose="020B0604020202020204" pitchFamily="34" charset="0"/>
              <a:buChar char="•"/>
            </a:pPr>
            <a:r>
              <a:rPr lang="en-US" sz="1400" dirty="0"/>
              <a:t>We provide </a:t>
            </a:r>
            <a:r>
              <a:rPr lang="en-US" sz="1400" b="1" dirty="0"/>
              <a:t>interface and framework</a:t>
            </a:r>
            <a:r>
              <a:rPr lang="en-US" sz="1400" dirty="0"/>
              <a:t> for modulating effects</a:t>
            </a:r>
            <a:endParaRPr lang="en-US" sz="1400" b="1" dirty="0"/>
          </a:p>
          <a:p>
            <a:pPr marL="742950" lvl="1" indent="-285750" algn="l">
              <a:lnSpc>
                <a:spcPct val="200000"/>
              </a:lnSpc>
              <a:buFont typeface="Arial" panose="020B0604020202020204" pitchFamily="34" charset="0"/>
              <a:buChar char="•"/>
            </a:pPr>
            <a:r>
              <a:rPr lang="en-US" sz="1400" dirty="0"/>
              <a:t>UI, compilation of effect models, environment consideration</a:t>
            </a:r>
          </a:p>
          <a:p>
            <a:pPr marL="742950" lvl="1" indent="-285750" algn="l">
              <a:lnSpc>
                <a:spcPct val="200000"/>
              </a:lnSpc>
              <a:buFont typeface="Arial" panose="020B0604020202020204" pitchFamily="34" charset="0"/>
              <a:buChar char="•"/>
            </a:pPr>
            <a:r>
              <a:rPr lang="en-US" sz="1400" dirty="0"/>
              <a:t>User adjusts effects to find target voice (ex. Emotion slider)</a:t>
            </a:r>
          </a:p>
          <a:p>
            <a:pPr marL="742950" lvl="1" indent="-285750" algn="l">
              <a:lnSpc>
                <a:spcPct val="200000"/>
              </a:lnSpc>
              <a:buFont typeface="Arial" panose="020B0604020202020204" pitchFamily="34" charset="0"/>
              <a:buChar char="•"/>
            </a:pPr>
            <a:r>
              <a:rPr lang="en-US" sz="1400" dirty="0"/>
              <a:t>Models are plug-&amp;-play, expandable</a:t>
            </a:r>
          </a:p>
          <a:p>
            <a:pPr marL="285750" indent="-285750" algn="l">
              <a:lnSpc>
                <a:spcPct val="200000"/>
              </a:lnSpc>
              <a:buFont typeface="Arial" panose="020B0604020202020204" pitchFamily="34" charset="0"/>
              <a:buChar char="•"/>
            </a:pPr>
            <a:r>
              <a:rPr lang="en-US" sz="1400" dirty="0"/>
              <a:t>Audio provided to device, whether by speaking or listening, is modulated according to user’s choice</a:t>
            </a:r>
          </a:p>
          <a:p>
            <a:pPr marL="742950" lvl="1" indent="-285750" algn="l">
              <a:lnSpc>
                <a:spcPct val="200000"/>
              </a:lnSpc>
              <a:buFont typeface="Arial" panose="020B0604020202020204" pitchFamily="34" charset="0"/>
              <a:buChar char="•"/>
            </a:pPr>
            <a:endParaRPr lang="en-US" sz="1400" dirty="0"/>
          </a:p>
          <a:p>
            <a:pPr marL="742950" lvl="1"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0EC08BCE-C02C-442D-9713-43C827E9985C}"/>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Variables | </a:t>
            </a:r>
            <a:r>
              <a:rPr lang="en-US" sz="2400" b="1" dirty="0">
                <a:solidFill>
                  <a:schemeClr val="tx1"/>
                </a:solidFill>
              </a:rPr>
              <a:t>Implementation</a:t>
            </a:r>
            <a:r>
              <a:rPr lang="en-US" sz="1800" dirty="0">
                <a:solidFill>
                  <a:schemeClr val="tx2"/>
                </a:solidFill>
              </a:rPr>
              <a:t>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45D3DF93-63DD-C5BA-0AEF-058D57CD5980}"/>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403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Human Speech</a:t>
            </a:r>
            <a:endParaRPr dirty="0"/>
          </a:p>
        </p:txBody>
      </p:sp>
      <p:sp>
        <p:nvSpPr>
          <p:cNvPr id="349" name="Google Shape;349;p46"/>
          <p:cNvSpPr txBox="1">
            <a:spLocks noGrp="1"/>
          </p:cNvSpPr>
          <p:nvPr>
            <p:ph type="subTitle" idx="2"/>
          </p:nvPr>
        </p:nvSpPr>
        <p:spPr>
          <a:xfrm>
            <a:off x="914592" y="1514222"/>
            <a:ext cx="3576680" cy="3629278"/>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en-US" sz="1400" dirty="0"/>
              <a:t>Humans vocalize sound by pushing air through larynx and vocal tract</a:t>
            </a:r>
          </a:p>
          <a:p>
            <a:pPr marL="171450" lvl="0" indent="-171450" algn="l" rtl="0">
              <a:lnSpc>
                <a:spcPct val="200000"/>
              </a:lnSpc>
              <a:spcBef>
                <a:spcPts val="0"/>
              </a:spcBef>
              <a:spcAft>
                <a:spcPts val="0"/>
              </a:spcAft>
              <a:buFont typeface="Arial" panose="020B0604020202020204" pitchFamily="34" charset="0"/>
              <a:buChar char="•"/>
            </a:pPr>
            <a:r>
              <a:rPr lang="en-US" sz="1400" dirty="0"/>
              <a:t>Everyone’s voice sounds different – f0</a:t>
            </a:r>
          </a:p>
          <a:p>
            <a:pPr marL="171450" lvl="0" indent="-171450" algn="l" rtl="0">
              <a:lnSpc>
                <a:spcPct val="200000"/>
              </a:lnSpc>
              <a:spcBef>
                <a:spcPts val="0"/>
              </a:spcBef>
              <a:spcAft>
                <a:spcPts val="0"/>
              </a:spcAft>
              <a:buFont typeface="Arial" panose="020B0604020202020204" pitchFamily="34" charset="0"/>
              <a:buChar char="•"/>
            </a:pPr>
            <a:r>
              <a:rPr lang="en-US" sz="1400" dirty="0"/>
              <a:t>Formants allow us to universally recognize speech – f1…</a:t>
            </a:r>
            <a:r>
              <a:rPr lang="en-US" sz="1400" dirty="0" err="1"/>
              <a:t>fn</a:t>
            </a:r>
            <a:endParaRPr lang="en-US" sz="1400" dirty="0"/>
          </a:p>
          <a:p>
            <a:pPr marL="171450" lvl="0" indent="-171450" algn="l" rtl="0">
              <a:lnSpc>
                <a:spcPct val="200000"/>
              </a:lnSpc>
              <a:spcBef>
                <a:spcPts val="0"/>
              </a:spcBef>
              <a:spcAft>
                <a:spcPts val="0"/>
              </a:spcAft>
              <a:buFont typeface="Arial" panose="020B0604020202020204" pitchFamily="34" charset="0"/>
              <a:buChar char="•"/>
            </a:pPr>
            <a:endParaRPr lang="en-US" sz="1400" dirty="0"/>
          </a:p>
        </p:txBody>
      </p:sp>
      <p:pic>
        <p:nvPicPr>
          <p:cNvPr id="6" name="Picture 2" descr="Vowel Sounds">
            <a:extLst>
              <a:ext uri="{FF2B5EF4-FFF2-40B4-BE49-F238E27FC236}">
                <a16:creationId xmlns:a16="http://schemas.microsoft.com/office/drawing/2014/main" id="{79F92A64-995A-0D50-C28E-C14FFC8E3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964" y="350832"/>
            <a:ext cx="2650144" cy="2484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D48D32-49A5-5CAE-194D-AC95A0A39E67}"/>
              </a:ext>
            </a:extLst>
          </p:cNvPr>
          <p:cNvPicPr>
            <a:picLocks noChangeAspect="1"/>
          </p:cNvPicPr>
          <p:nvPr/>
        </p:nvPicPr>
        <p:blipFill>
          <a:blip r:embed="rId4"/>
          <a:stretch>
            <a:fillRect/>
          </a:stretch>
        </p:blipFill>
        <p:spPr>
          <a:xfrm>
            <a:off x="5870964" y="2908170"/>
            <a:ext cx="2650143" cy="214019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E541D86C-BCEA-4F33-B40F-485FD40A7A81}"/>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51767641-98DA-4049-9969-6009A691AA46}"/>
              </a:ext>
            </a:extLst>
          </p:cNvPr>
          <p:cNvSpPr txBox="1">
            <a:spLocks/>
          </p:cNvSpPr>
          <p:nvPr/>
        </p:nvSpPr>
        <p:spPr>
          <a:xfrm>
            <a:off x="789163" y="728283"/>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Equipment</a:t>
            </a:r>
          </a:p>
          <a:p>
            <a:pPr marL="285750" indent="-285750" algn="l">
              <a:lnSpc>
                <a:spcPct val="200000"/>
              </a:lnSpc>
              <a:buFont typeface="Arial" panose="020B0604020202020204" pitchFamily="34" charset="0"/>
              <a:buChar char="•"/>
            </a:pPr>
            <a:r>
              <a:rPr lang="en-US" sz="1400" dirty="0"/>
              <a:t>Minimal hardware needed</a:t>
            </a:r>
          </a:p>
          <a:p>
            <a:pPr marL="285750" indent="-285750" algn="l">
              <a:lnSpc>
                <a:spcPct val="200000"/>
              </a:lnSpc>
              <a:buFont typeface="Arial" panose="020B0604020202020204" pitchFamily="34" charset="0"/>
              <a:buChar char="•"/>
            </a:pPr>
            <a:r>
              <a:rPr lang="en-US" sz="1400" dirty="0"/>
              <a:t>Use preexisting models, focused on interface and context over algorithm</a:t>
            </a:r>
          </a:p>
          <a:p>
            <a:pPr marL="0" indent="0" algn="l">
              <a:lnSpc>
                <a:spcPct val="200000"/>
              </a:lnSpc>
            </a:pPr>
            <a:r>
              <a:rPr lang="en-US" sz="1400" b="1" dirty="0"/>
              <a:t>Major Challenges</a:t>
            </a:r>
          </a:p>
          <a:p>
            <a:pPr marL="285750" indent="-285750" algn="l">
              <a:lnSpc>
                <a:spcPct val="200000"/>
              </a:lnSpc>
              <a:buFont typeface="Arial" panose="020B0604020202020204" pitchFamily="34" charset="0"/>
              <a:buChar char="•"/>
            </a:pPr>
            <a:r>
              <a:rPr lang="en-US" sz="1400" dirty="0"/>
              <a:t>Detecting use case – manual vs. audio recognition vs. multimodal recognition (ex. + visual)</a:t>
            </a:r>
          </a:p>
          <a:p>
            <a:pPr marL="285750" indent="-285750" algn="l">
              <a:lnSpc>
                <a:spcPct val="200000"/>
              </a:lnSpc>
              <a:buFont typeface="Arial" panose="020B0604020202020204" pitchFamily="34" charset="0"/>
              <a:buChar char="•"/>
            </a:pPr>
            <a:r>
              <a:rPr lang="en-US" sz="1400" dirty="0"/>
              <a:t>Lots of options - Deciding which use cases are significant and generalizable</a:t>
            </a:r>
          </a:p>
          <a:p>
            <a:pPr marL="285750" indent="-285750" algn="l">
              <a:lnSpc>
                <a:spcPct val="200000"/>
              </a:lnSpc>
              <a:buFont typeface="Arial" panose="020B0604020202020204" pitchFamily="34" charset="0"/>
              <a:buChar char="•"/>
            </a:pPr>
            <a:r>
              <a:rPr lang="en-US" sz="1400" dirty="0"/>
              <a:t>Simulating each use case for studies (ex. maybe VR for public speaking)</a:t>
            </a:r>
          </a:p>
          <a:p>
            <a:pPr marL="285750" indent="-285750" algn="l">
              <a:lnSpc>
                <a:spcPct val="200000"/>
              </a:lnSpc>
              <a:buFont typeface="Arial" panose="020B0604020202020204" pitchFamily="34" charset="0"/>
              <a:buChar char="•"/>
            </a:pPr>
            <a:r>
              <a:rPr lang="en-US" sz="1400" dirty="0"/>
              <a:t>Quantitative results</a:t>
            </a:r>
          </a:p>
          <a:p>
            <a:pPr marL="742950" lvl="1"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AC5B5C1E-9AD1-2E1B-8537-60AB04735591}"/>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Variables | </a:t>
            </a:r>
            <a:r>
              <a:rPr lang="en-US" sz="2400" b="1" dirty="0">
                <a:solidFill>
                  <a:schemeClr val="tx1"/>
                </a:solidFill>
              </a:rPr>
              <a:t>Implementation</a:t>
            </a:r>
            <a:r>
              <a:rPr lang="en-US" sz="1800" dirty="0">
                <a:solidFill>
                  <a:schemeClr val="tx2"/>
                </a:solidFill>
              </a:rPr>
              <a:t> | Action Items</a:t>
            </a:r>
            <a:endParaRPr lang="en-US" sz="2400" dirty="0">
              <a:solidFill>
                <a:schemeClr val="tx2"/>
              </a:solidFill>
            </a:endParaRPr>
          </a:p>
        </p:txBody>
      </p:sp>
      <p:cxnSp>
        <p:nvCxnSpPr>
          <p:cNvPr id="6" name="Straight Connector 5">
            <a:extLst>
              <a:ext uri="{FF2B5EF4-FFF2-40B4-BE49-F238E27FC236}">
                <a16:creationId xmlns:a16="http://schemas.microsoft.com/office/drawing/2014/main" id="{CE17C0D7-225B-065B-2913-51A52E798BDA}"/>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699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25C7C477-44BB-9EA6-FDEB-9ADF7AC13676}"/>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8BFC5B3-4E15-C95D-E3A4-615C37E27F5D}"/>
              </a:ext>
            </a:extLst>
          </p:cNvPr>
          <p:cNvSpPr txBox="1">
            <a:spLocks/>
          </p:cNvSpPr>
          <p:nvPr/>
        </p:nvSpPr>
        <p:spPr>
          <a:xfrm>
            <a:off x="663737" y="923532"/>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342900" indent="-342900" algn="l">
              <a:lnSpc>
                <a:spcPct val="200000"/>
              </a:lnSpc>
              <a:buFont typeface="+mj-lt"/>
              <a:buAutoNum type="arabicPeriod"/>
            </a:pPr>
            <a:r>
              <a:rPr lang="en-US" sz="1400" dirty="0"/>
              <a:t>Test prototype</a:t>
            </a:r>
          </a:p>
          <a:p>
            <a:pPr marL="742950" lvl="1" indent="-285750" algn="l">
              <a:lnSpc>
                <a:spcPct val="200000"/>
              </a:lnSpc>
              <a:buFont typeface="Arial" panose="020B0604020202020204" pitchFamily="34" charset="0"/>
              <a:buChar char="•"/>
            </a:pPr>
            <a:r>
              <a:rPr lang="en-US" sz="1400" dirty="0"/>
              <a:t>Simple, single-purpose voice modulator through phone and earbuds</a:t>
            </a:r>
          </a:p>
          <a:p>
            <a:pPr marL="742950" lvl="1" indent="-285750" algn="l">
              <a:lnSpc>
                <a:spcPct val="200000"/>
              </a:lnSpc>
              <a:buFont typeface="Arial" panose="020B0604020202020204" pitchFamily="34" charset="0"/>
              <a:buChar char="•"/>
            </a:pPr>
            <a:r>
              <a:rPr lang="en-US" sz="1400" dirty="0"/>
              <a:t>Will it be too disruptive to hold conversation?</a:t>
            </a:r>
          </a:p>
          <a:p>
            <a:pPr marL="342900" indent="-342900" algn="l">
              <a:lnSpc>
                <a:spcPct val="200000"/>
              </a:lnSpc>
              <a:buFont typeface="+mj-lt"/>
              <a:buAutoNum type="arabicPeriod"/>
            </a:pPr>
            <a:r>
              <a:rPr lang="en-US" sz="1400" dirty="0"/>
              <a:t>Shrink scope on use cases and variables</a:t>
            </a:r>
          </a:p>
          <a:p>
            <a:pPr marL="342900" indent="-342900" algn="l">
              <a:lnSpc>
                <a:spcPct val="200000"/>
              </a:lnSpc>
              <a:buFont typeface="+mj-lt"/>
              <a:buAutoNum type="arabicPeriod"/>
            </a:pPr>
            <a:r>
              <a:rPr lang="en-US" sz="1400" dirty="0"/>
              <a:t>Determine targeted use cases -&gt; intended effect -&gt; voice characteristics to modulate</a:t>
            </a:r>
          </a:p>
          <a:p>
            <a:pPr marL="342900" indent="-342900" algn="l">
              <a:lnSpc>
                <a:spcPct val="200000"/>
              </a:lnSpc>
              <a:buFont typeface="+mj-lt"/>
              <a:buAutoNum type="arabicPeriod"/>
            </a:pPr>
            <a:r>
              <a:rPr lang="en-US" sz="1400" dirty="0"/>
              <a:t>Determine if models for above exist, and which to use</a:t>
            </a:r>
          </a:p>
          <a:p>
            <a:pPr marL="342900" indent="-342900" algn="l">
              <a:lnSpc>
                <a:spcPct val="200000"/>
              </a:lnSpc>
              <a:buFont typeface="+mj-lt"/>
              <a:buAutoNum type="arabicPeriod"/>
            </a:pPr>
            <a:r>
              <a:rPr lang="en-US" sz="1400" dirty="0"/>
              <a:t>Explore device design and hardware, expecting forms similar to existing devices</a:t>
            </a:r>
          </a:p>
          <a:p>
            <a:pPr marL="800100" lvl="1" indent="-342900" algn="l">
              <a:lnSpc>
                <a:spcPct val="200000"/>
              </a:lnSpc>
              <a:buFont typeface="Arial" panose="020B0604020202020204" pitchFamily="34" charset="0"/>
              <a:buChar char="•"/>
            </a:pPr>
            <a:r>
              <a:rPr lang="en-US" sz="1400" dirty="0"/>
              <a:t>Mic pack for speaker, software on earbuds for listener</a:t>
            </a:r>
          </a:p>
        </p:txBody>
      </p:sp>
      <p:sp>
        <p:nvSpPr>
          <p:cNvPr id="5" name="Google Shape;349;p46">
            <a:extLst>
              <a:ext uri="{FF2B5EF4-FFF2-40B4-BE49-F238E27FC236}">
                <a16:creationId xmlns:a16="http://schemas.microsoft.com/office/drawing/2014/main" id="{3DB0905F-A0DF-23DB-5429-AAC3E0CA49EC}"/>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1800" dirty="0">
                <a:solidFill>
                  <a:schemeClr val="tx2"/>
                </a:solidFill>
              </a:rPr>
              <a:t>Story</a:t>
            </a:r>
            <a:r>
              <a:rPr lang="en-US" sz="2400" dirty="0"/>
              <a:t> </a:t>
            </a:r>
            <a:r>
              <a:rPr lang="en-US" sz="1800" dirty="0">
                <a:solidFill>
                  <a:schemeClr val="tx2"/>
                </a:solidFill>
              </a:rPr>
              <a:t>|</a:t>
            </a:r>
            <a:r>
              <a:rPr lang="en-US" sz="2400" dirty="0"/>
              <a:t> </a:t>
            </a:r>
            <a:r>
              <a:rPr lang="en-US" sz="1800" dirty="0">
                <a:solidFill>
                  <a:schemeClr val="tx2"/>
                </a:solidFill>
              </a:rPr>
              <a:t>Structure | Variables | Implementation | </a:t>
            </a:r>
            <a:r>
              <a:rPr lang="en-US" sz="2400" b="1" dirty="0">
                <a:solidFill>
                  <a:schemeClr val="tx1"/>
                </a:solidFill>
              </a:rPr>
              <a:t>Action Items</a:t>
            </a:r>
          </a:p>
        </p:txBody>
      </p:sp>
      <p:cxnSp>
        <p:nvCxnSpPr>
          <p:cNvPr id="6" name="Straight Connector 5">
            <a:extLst>
              <a:ext uri="{FF2B5EF4-FFF2-40B4-BE49-F238E27FC236}">
                <a16:creationId xmlns:a16="http://schemas.microsoft.com/office/drawing/2014/main" id="{6B92492B-8659-6383-CDFC-0B25FC305115}"/>
              </a:ext>
            </a:extLst>
          </p:cNvPr>
          <p:cNvCxnSpPr>
            <a:cxnSpLocks/>
          </p:cNvCxnSpPr>
          <p:nvPr/>
        </p:nvCxnSpPr>
        <p:spPr>
          <a:xfrm>
            <a:off x="81300" y="595257"/>
            <a:ext cx="6586537"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188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9D5F-CC09-CA3E-FB76-87CB500D2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B65D91-D739-8466-9D49-3F33CF44B74E}"/>
              </a:ext>
            </a:extLst>
          </p:cNvPr>
          <p:cNvSpPr>
            <a:spLocks noGrp="1"/>
          </p:cNvSpPr>
          <p:nvPr>
            <p:ph type="ctrTitle"/>
          </p:nvPr>
        </p:nvSpPr>
        <p:spPr/>
        <p:txBody>
          <a:bodyPr/>
          <a:lstStyle/>
          <a:p>
            <a:r>
              <a:rPr lang="en-US" dirty="0"/>
              <a:t>Samples</a:t>
            </a:r>
          </a:p>
        </p:txBody>
      </p:sp>
    </p:spTree>
    <p:extLst>
      <p:ext uri="{BB962C8B-B14F-4D97-AF65-F5344CB8AC3E}">
        <p14:creationId xmlns:p14="http://schemas.microsoft.com/office/powerpoint/2010/main" val="666270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AC58C853-F9F3-E5E8-554A-5DF532D17344}"/>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DC68799-F903-807C-179C-B021A853D621}"/>
              </a:ext>
            </a:extLst>
          </p:cNvPr>
          <p:cNvSpPr txBox="1">
            <a:spLocks/>
          </p:cNvSpPr>
          <p:nvPr/>
        </p:nvSpPr>
        <p:spPr>
          <a:xfrm>
            <a:off x="789163" y="578581"/>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285750" indent="-285750" algn="l">
              <a:lnSpc>
                <a:spcPct val="200000"/>
              </a:lnSpc>
              <a:buFont typeface="Arial" panose="020B0604020202020204" pitchFamily="34" charset="0"/>
              <a:buChar char="•"/>
            </a:pPr>
            <a:r>
              <a:rPr lang="en-US" sz="1400" dirty="0" err="1"/>
              <a:t>Twas</a:t>
            </a:r>
            <a:r>
              <a:rPr lang="en-US" sz="1400" dirty="0"/>
              <a:t> brillig, and the </a:t>
            </a:r>
            <a:r>
              <a:rPr lang="en-US" sz="1400" dirty="0" err="1"/>
              <a:t>slythy</a:t>
            </a:r>
            <a:r>
              <a:rPr lang="en-US" sz="1400" dirty="0"/>
              <a:t> </a:t>
            </a:r>
            <a:r>
              <a:rPr lang="en-US" sz="1400" dirty="0" err="1"/>
              <a:t>toves</a:t>
            </a:r>
            <a:r>
              <a:rPr lang="en-US" sz="1400" dirty="0"/>
              <a:t> did </a:t>
            </a:r>
            <a:r>
              <a:rPr lang="en-US" sz="1400" dirty="0" err="1"/>
              <a:t>gire</a:t>
            </a:r>
            <a:r>
              <a:rPr lang="en-US" sz="1400" dirty="0"/>
              <a:t> and gimble in the </a:t>
            </a:r>
            <a:r>
              <a:rPr lang="en-US" sz="1400" dirty="0" err="1"/>
              <a:t>wabe</a:t>
            </a:r>
            <a:r>
              <a:rPr lang="en-US" sz="1400" dirty="0"/>
              <a:t>. All mimsy were the borogoves, and the </a:t>
            </a:r>
            <a:r>
              <a:rPr lang="en-US" sz="1400" dirty="0" err="1"/>
              <a:t>momewraths</a:t>
            </a:r>
            <a:r>
              <a:rPr lang="en-US" sz="1400" dirty="0"/>
              <a:t> </a:t>
            </a:r>
            <a:r>
              <a:rPr lang="en-US" sz="1400" dirty="0" err="1"/>
              <a:t>outgrabe</a:t>
            </a:r>
            <a:r>
              <a:rPr lang="en-US" sz="1400"/>
              <a:t>.</a:t>
            </a:r>
            <a:endParaRPr lang="en-US" sz="1400" dirty="0"/>
          </a:p>
        </p:txBody>
      </p:sp>
      <p:sp>
        <p:nvSpPr>
          <p:cNvPr id="5" name="Google Shape;349;p46">
            <a:extLst>
              <a:ext uri="{FF2B5EF4-FFF2-40B4-BE49-F238E27FC236}">
                <a16:creationId xmlns:a16="http://schemas.microsoft.com/office/drawing/2014/main" id="{CF26E056-F3F5-F116-C214-FB4E59A29074}"/>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Samples</a:t>
            </a:r>
            <a:endParaRPr lang="en-US" sz="2400" dirty="0">
              <a:solidFill>
                <a:schemeClr val="tx2"/>
              </a:solidFill>
            </a:endParaRPr>
          </a:p>
        </p:txBody>
      </p:sp>
    </p:spTree>
    <p:extLst>
      <p:ext uri="{BB962C8B-B14F-4D97-AF65-F5344CB8AC3E}">
        <p14:creationId xmlns:p14="http://schemas.microsoft.com/office/powerpoint/2010/main" val="2625767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EE576-5D23-1F56-839B-39AD406E7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B7529B-021A-4EB2-AACB-8E655FD30C44}"/>
              </a:ext>
            </a:extLst>
          </p:cNvPr>
          <p:cNvSpPr>
            <a:spLocks noGrp="1"/>
          </p:cNvSpPr>
          <p:nvPr>
            <p:ph type="ctrTitle"/>
          </p:nvPr>
        </p:nvSpPr>
        <p:spPr/>
        <p:txBody>
          <a:bodyPr/>
          <a:lstStyle/>
          <a:p>
            <a:r>
              <a:rPr lang="en-US" dirty="0"/>
              <a:t>Prototyping</a:t>
            </a:r>
          </a:p>
        </p:txBody>
      </p:sp>
    </p:spTree>
    <p:extLst>
      <p:ext uri="{BB962C8B-B14F-4D97-AF65-F5344CB8AC3E}">
        <p14:creationId xmlns:p14="http://schemas.microsoft.com/office/powerpoint/2010/main" val="2302232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F3ABCB4C-3043-E4D3-AAC7-C1423D396F7C}"/>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E93E9508-6547-D816-546B-FAA8DAA5547D}"/>
              </a:ext>
            </a:extLst>
          </p:cNvPr>
          <p:cNvSpPr txBox="1">
            <a:spLocks/>
          </p:cNvSpPr>
          <p:nvPr/>
        </p:nvSpPr>
        <p:spPr>
          <a:xfrm>
            <a:off x="1096471" y="728283"/>
            <a:ext cx="6951058" cy="11086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An adaptive voice modulator that detects the context of a conversation over time and modulates the user’s voice with the appropriate emotion and tone</a:t>
            </a:r>
          </a:p>
        </p:txBody>
      </p:sp>
      <p:sp>
        <p:nvSpPr>
          <p:cNvPr id="5" name="Google Shape;349;p46">
            <a:extLst>
              <a:ext uri="{FF2B5EF4-FFF2-40B4-BE49-F238E27FC236}">
                <a16:creationId xmlns:a16="http://schemas.microsoft.com/office/drawing/2014/main" id="{8A1B984C-574A-54A7-C66B-10A5E6B24338}"/>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Goal</a:t>
            </a:r>
            <a:endParaRPr lang="en-US" sz="2400" dirty="0">
              <a:solidFill>
                <a:schemeClr val="tx2"/>
              </a:solidFill>
            </a:endParaRPr>
          </a:p>
        </p:txBody>
      </p:sp>
      <p:pic>
        <p:nvPicPr>
          <p:cNvPr id="1026" name="Picture 2" descr="Listen Icon - Free PNG &amp; SVG 21603 - Noun Project">
            <a:extLst>
              <a:ext uri="{FF2B5EF4-FFF2-40B4-BE49-F238E27FC236}">
                <a16:creationId xmlns:a16="http://schemas.microsoft.com/office/drawing/2014/main" id="{928271BF-E11D-143F-0779-A3C0E3BC4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28" y="240822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Vector | Speaking icon sign talking icon voice audio icon sign">
            <a:extLst>
              <a:ext uri="{FF2B5EF4-FFF2-40B4-BE49-F238E27FC236}">
                <a16:creationId xmlns:a16="http://schemas.microsoft.com/office/drawing/2014/main" id="{84297C25-C3DE-3D52-7E7A-3DEC99973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970" y="2411761"/>
            <a:ext cx="1738272" cy="173827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1702E11-8701-9179-8A3E-C72473F94F00}"/>
              </a:ext>
            </a:extLst>
          </p:cNvPr>
          <p:cNvCxnSpPr>
            <a:cxnSpLocks/>
          </p:cNvCxnSpPr>
          <p:nvPr/>
        </p:nvCxnSpPr>
        <p:spPr>
          <a:xfrm>
            <a:off x="2651828" y="3394609"/>
            <a:ext cx="797065"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349;p46">
            <a:extLst>
              <a:ext uri="{FF2B5EF4-FFF2-40B4-BE49-F238E27FC236}">
                <a16:creationId xmlns:a16="http://schemas.microsoft.com/office/drawing/2014/main" id="{504EB269-7C8F-2B98-AF50-F6E16C54956B}"/>
              </a:ext>
            </a:extLst>
          </p:cNvPr>
          <p:cNvSpPr txBox="1">
            <a:spLocks/>
          </p:cNvSpPr>
          <p:nvPr/>
        </p:nvSpPr>
        <p:spPr>
          <a:xfrm>
            <a:off x="861802" y="3933570"/>
            <a:ext cx="1761366" cy="54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Context Detection</a:t>
            </a:r>
          </a:p>
        </p:txBody>
      </p:sp>
      <p:sp>
        <p:nvSpPr>
          <p:cNvPr id="9" name="Google Shape;349;p46">
            <a:extLst>
              <a:ext uri="{FF2B5EF4-FFF2-40B4-BE49-F238E27FC236}">
                <a16:creationId xmlns:a16="http://schemas.microsoft.com/office/drawing/2014/main" id="{6F866FD4-F218-E5D9-525F-DE4254709BD6}"/>
              </a:ext>
            </a:extLst>
          </p:cNvPr>
          <p:cNvSpPr txBox="1">
            <a:spLocks/>
          </p:cNvSpPr>
          <p:nvPr/>
        </p:nvSpPr>
        <p:spPr>
          <a:xfrm>
            <a:off x="3638235" y="3933570"/>
            <a:ext cx="1761366" cy="54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Voice Profiling</a:t>
            </a:r>
          </a:p>
        </p:txBody>
      </p:sp>
      <p:sp>
        <p:nvSpPr>
          <p:cNvPr id="13" name="Google Shape;349;p46">
            <a:extLst>
              <a:ext uri="{FF2B5EF4-FFF2-40B4-BE49-F238E27FC236}">
                <a16:creationId xmlns:a16="http://schemas.microsoft.com/office/drawing/2014/main" id="{41937A2D-5353-DE3C-E41A-0F1FF60CC565}"/>
              </a:ext>
            </a:extLst>
          </p:cNvPr>
          <p:cNvSpPr txBox="1">
            <a:spLocks/>
          </p:cNvSpPr>
          <p:nvPr/>
        </p:nvSpPr>
        <p:spPr>
          <a:xfrm>
            <a:off x="6737483" y="3933570"/>
            <a:ext cx="1761366" cy="54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User Modulation</a:t>
            </a:r>
          </a:p>
        </p:txBody>
      </p:sp>
      <p:pic>
        <p:nvPicPr>
          <p:cNvPr id="1030" name="Picture 6" descr="Voices, sound, Trading, sounds, symbol, volume, interface, speaker, voice  icon">
            <a:extLst>
              <a:ext uri="{FF2B5EF4-FFF2-40B4-BE49-F238E27FC236}">
                <a16:creationId xmlns:a16="http://schemas.microsoft.com/office/drawing/2014/main" id="{DA9EAAFF-B3B0-5423-BCAD-DD5F94A16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1862" y="2491588"/>
            <a:ext cx="1738272" cy="173827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B6167403-BA32-33BB-C208-F14895254D44}"/>
              </a:ext>
            </a:extLst>
          </p:cNvPr>
          <p:cNvCxnSpPr>
            <a:cxnSpLocks/>
          </p:cNvCxnSpPr>
          <p:nvPr/>
        </p:nvCxnSpPr>
        <p:spPr>
          <a:xfrm>
            <a:off x="5695109" y="3394609"/>
            <a:ext cx="797065"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677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9AD05B37-DBF7-CBE3-55D2-C6BEE4695A81}"/>
            </a:ext>
          </a:extLst>
        </p:cNvPr>
        <p:cNvGrpSpPr/>
        <p:nvPr/>
      </p:nvGrpSpPr>
      <p:grpSpPr>
        <a:xfrm>
          <a:off x="0" y="0"/>
          <a:ext cx="0" cy="0"/>
          <a:chOff x="0" y="0"/>
          <a:chExt cx="0" cy="0"/>
        </a:xfrm>
      </p:grpSpPr>
      <p:sp>
        <p:nvSpPr>
          <p:cNvPr id="5" name="Google Shape;349;p46">
            <a:extLst>
              <a:ext uri="{FF2B5EF4-FFF2-40B4-BE49-F238E27FC236}">
                <a16:creationId xmlns:a16="http://schemas.microsoft.com/office/drawing/2014/main" id="{06AAEBD0-A336-1583-A61A-C43CDC3BA656}"/>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Context Detection</a:t>
            </a:r>
            <a:endParaRPr lang="en-US" sz="2400" dirty="0">
              <a:solidFill>
                <a:schemeClr val="tx2"/>
              </a:solidFill>
            </a:endParaRPr>
          </a:p>
        </p:txBody>
      </p:sp>
      <p:sp>
        <p:nvSpPr>
          <p:cNvPr id="2" name="Google Shape;349;p46">
            <a:extLst>
              <a:ext uri="{FF2B5EF4-FFF2-40B4-BE49-F238E27FC236}">
                <a16:creationId xmlns:a16="http://schemas.microsoft.com/office/drawing/2014/main" id="{E979224B-2844-7459-C843-9F99D6CF1EAB}"/>
              </a:ext>
            </a:extLst>
          </p:cNvPr>
          <p:cNvSpPr txBox="1">
            <a:spLocks/>
          </p:cNvSpPr>
          <p:nvPr/>
        </p:nvSpPr>
        <p:spPr>
          <a:xfrm>
            <a:off x="789163" y="578581"/>
            <a:ext cx="5656143"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Audio-to-Text Transcription</a:t>
            </a:r>
          </a:p>
          <a:p>
            <a:pPr marL="285750" indent="-285750" algn="l">
              <a:lnSpc>
                <a:spcPct val="200000"/>
              </a:lnSpc>
              <a:buFont typeface="Arial" panose="020B0604020202020204" pitchFamily="34" charset="0"/>
              <a:buChar char="•"/>
            </a:pPr>
            <a:r>
              <a:rPr lang="en-US" sz="1400" dirty="0"/>
              <a:t>Record conversation as text in real-time</a:t>
            </a:r>
          </a:p>
          <a:p>
            <a:pPr marL="285750" indent="-285750" algn="l">
              <a:lnSpc>
                <a:spcPct val="200000"/>
              </a:lnSpc>
              <a:buFont typeface="Arial" panose="020B0604020202020204" pitchFamily="34" charset="0"/>
              <a:buChar char="•"/>
            </a:pPr>
            <a:r>
              <a:rPr lang="en-US" sz="1400" dirty="0"/>
              <a:t>Consider multiple speakers</a:t>
            </a:r>
          </a:p>
          <a:p>
            <a:pPr marL="0" indent="0" algn="l">
              <a:lnSpc>
                <a:spcPct val="200000"/>
              </a:lnSpc>
            </a:pPr>
            <a:endParaRPr lang="en-US" sz="1400" b="1" dirty="0"/>
          </a:p>
          <a:p>
            <a:pPr marL="0" indent="0" algn="l">
              <a:lnSpc>
                <a:spcPct val="200000"/>
              </a:lnSpc>
            </a:pPr>
            <a:r>
              <a:rPr lang="en-US" sz="1400" b="1" dirty="0"/>
              <a:t>Determine Conversational Context</a:t>
            </a:r>
          </a:p>
          <a:p>
            <a:pPr marL="285750" indent="-285750" algn="l">
              <a:lnSpc>
                <a:spcPct val="200000"/>
              </a:lnSpc>
              <a:buFont typeface="Arial" panose="020B0604020202020204" pitchFamily="34" charset="0"/>
              <a:buChar char="•"/>
            </a:pPr>
            <a:r>
              <a:rPr lang="en-US" sz="1400" dirty="0"/>
              <a:t>IBM Watson NLU and Tone Analyzer</a:t>
            </a:r>
          </a:p>
          <a:p>
            <a:pPr marL="285750" indent="-285750" algn="l">
              <a:lnSpc>
                <a:spcPct val="200000"/>
              </a:lnSpc>
              <a:buFont typeface="Arial" panose="020B0604020202020204" pitchFamily="34" charset="0"/>
              <a:buChar char="•"/>
            </a:pPr>
            <a:r>
              <a:rPr lang="en-US" sz="1400" dirty="0"/>
              <a:t>Extracts meaning and tone from text - sentiment/emotion, relevant concepts, delivery, etc.</a:t>
            </a:r>
          </a:p>
        </p:txBody>
      </p:sp>
      <p:pic>
        <p:nvPicPr>
          <p:cNvPr id="6" name="Picture 5">
            <a:extLst>
              <a:ext uri="{FF2B5EF4-FFF2-40B4-BE49-F238E27FC236}">
                <a16:creationId xmlns:a16="http://schemas.microsoft.com/office/drawing/2014/main" id="{48DFF9F1-E0A9-25BE-833C-899DC583E535}"/>
              </a:ext>
            </a:extLst>
          </p:cNvPr>
          <p:cNvPicPr>
            <a:picLocks noChangeAspect="1"/>
          </p:cNvPicPr>
          <p:nvPr/>
        </p:nvPicPr>
        <p:blipFill>
          <a:blip r:embed="rId3"/>
          <a:srcRect r="68749" b="27404"/>
          <a:stretch/>
        </p:blipFill>
        <p:spPr>
          <a:xfrm>
            <a:off x="6728360" y="1637598"/>
            <a:ext cx="1962486" cy="2650141"/>
          </a:xfrm>
          <a:prstGeom prst="rect">
            <a:avLst/>
          </a:prstGeom>
        </p:spPr>
      </p:pic>
    </p:spTree>
    <p:extLst>
      <p:ext uri="{BB962C8B-B14F-4D97-AF65-F5344CB8AC3E}">
        <p14:creationId xmlns:p14="http://schemas.microsoft.com/office/powerpoint/2010/main" val="3349199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FBFEFDEF-0A9B-7AEA-4911-E9F939D4BD05}"/>
            </a:ext>
          </a:extLst>
        </p:cNvPr>
        <p:cNvGrpSpPr/>
        <p:nvPr/>
      </p:nvGrpSpPr>
      <p:grpSpPr>
        <a:xfrm>
          <a:off x="0" y="0"/>
          <a:ext cx="0" cy="0"/>
          <a:chOff x="0" y="0"/>
          <a:chExt cx="0" cy="0"/>
        </a:xfrm>
      </p:grpSpPr>
      <p:sp>
        <p:nvSpPr>
          <p:cNvPr id="5" name="Google Shape;349;p46">
            <a:extLst>
              <a:ext uri="{FF2B5EF4-FFF2-40B4-BE49-F238E27FC236}">
                <a16:creationId xmlns:a16="http://schemas.microsoft.com/office/drawing/2014/main" id="{D23419B4-B588-8974-81C0-EE1BE34A21C4}"/>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Voice Selection</a:t>
            </a:r>
            <a:endParaRPr lang="en-US" sz="2400" dirty="0">
              <a:solidFill>
                <a:schemeClr val="tx2"/>
              </a:solidFill>
            </a:endParaRPr>
          </a:p>
        </p:txBody>
      </p:sp>
      <p:sp>
        <p:nvSpPr>
          <p:cNvPr id="2" name="Google Shape;349;p46">
            <a:extLst>
              <a:ext uri="{FF2B5EF4-FFF2-40B4-BE49-F238E27FC236}">
                <a16:creationId xmlns:a16="http://schemas.microsoft.com/office/drawing/2014/main" id="{6FB4E96C-D41D-0FBA-BA22-47F210532C28}"/>
              </a:ext>
            </a:extLst>
          </p:cNvPr>
          <p:cNvSpPr txBox="1">
            <a:spLocks/>
          </p:cNvSpPr>
          <p:nvPr/>
        </p:nvSpPr>
        <p:spPr>
          <a:xfrm>
            <a:off x="259135" y="525983"/>
            <a:ext cx="2775379" cy="11571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Predetermined Voice Profiles</a:t>
            </a:r>
            <a:endParaRPr lang="en-US" sz="1400" dirty="0"/>
          </a:p>
          <a:p>
            <a:pPr marL="285750" indent="-285750" algn="l">
              <a:lnSpc>
                <a:spcPct val="200000"/>
              </a:lnSpc>
              <a:buFont typeface="Arial" panose="020B0604020202020204" pitchFamily="34" charset="0"/>
              <a:buChar char="•"/>
            </a:pPr>
            <a:r>
              <a:rPr lang="en-US" sz="1400" dirty="0"/>
              <a:t>Connect given tone to desirable voice features</a:t>
            </a:r>
          </a:p>
          <a:p>
            <a:pPr marL="0" indent="0" algn="l">
              <a:lnSpc>
                <a:spcPct val="200000"/>
              </a:lnSpc>
            </a:pPr>
            <a:endParaRPr lang="en-US" sz="1400" dirty="0"/>
          </a:p>
        </p:txBody>
      </p:sp>
      <p:graphicFrame>
        <p:nvGraphicFramePr>
          <p:cNvPr id="3" name="Table 2">
            <a:extLst>
              <a:ext uri="{FF2B5EF4-FFF2-40B4-BE49-F238E27FC236}">
                <a16:creationId xmlns:a16="http://schemas.microsoft.com/office/drawing/2014/main" id="{7B6207EA-3801-F595-E9D1-C320C70A0318}"/>
              </a:ext>
            </a:extLst>
          </p:cNvPr>
          <p:cNvGraphicFramePr>
            <a:graphicFrameLocks noGrp="1"/>
          </p:cNvGraphicFramePr>
          <p:nvPr>
            <p:extLst>
              <p:ext uri="{D42A27DB-BD31-4B8C-83A1-F6EECF244321}">
                <p14:modId xmlns:p14="http://schemas.microsoft.com/office/powerpoint/2010/main" val="2835743186"/>
              </p:ext>
            </p:extLst>
          </p:nvPr>
        </p:nvGraphicFramePr>
        <p:xfrm>
          <a:off x="1023457" y="2571750"/>
          <a:ext cx="7331380" cy="2238381"/>
        </p:xfrm>
        <a:graphic>
          <a:graphicData uri="http://schemas.openxmlformats.org/drawingml/2006/table">
            <a:tbl>
              <a:tblPr firstRow="1" bandRow="1">
                <a:tableStyleId>{874E636C-C989-4A5A-8693-E7D0B80205EB}</a:tableStyleId>
              </a:tblPr>
              <a:tblGrid>
                <a:gridCol w="768929">
                  <a:extLst>
                    <a:ext uri="{9D8B030D-6E8A-4147-A177-3AD203B41FA5}">
                      <a16:colId xmlns:a16="http://schemas.microsoft.com/office/drawing/2014/main" val="1842046888"/>
                    </a:ext>
                  </a:extLst>
                </a:gridCol>
                <a:gridCol w="1325751">
                  <a:extLst>
                    <a:ext uri="{9D8B030D-6E8A-4147-A177-3AD203B41FA5}">
                      <a16:colId xmlns:a16="http://schemas.microsoft.com/office/drawing/2014/main" val="3750747602"/>
                    </a:ext>
                  </a:extLst>
                </a:gridCol>
                <a:gridCol w="1047340">
                  <a:extLst>
                    <a:ext uri="{9D8B030D-6E8A-4147-A177-3AD203B41FA5}">
                      <a16:colId xmlns:a16="http://schemas.microsoft.com/office/drawing/2014/main" val="1771589543"/>
                    </a:ext>
                  </a:extLst>
                </a:gridCol>
                <a:gridCol w="1047340">
                  <a:extLst>
                    <a:ext uri="{9D8B030D-6E8A-4147-A177-3AD203B41FA5}">
                      <a16:colId xmlns:a16="http://schemas.microsoft.com/office/drawing/2014/main" val="268115105"/>
                    </a:ext>
                  </a:extLst>
                </a:gridCol>
                <a:gridCol w="1047340">
                  <a:extLst>
                    <a:ext uri="{9D8B030D-6E8A-4147-A177-3AD203B41FA5}">
                      <a16:colId xmlns:a16="http://schemas.microsoft.com/office/drawing/2014/main" val="3574140985"/>
                    </a:ext>
                  </a:extLst>
                </a:gridCol>
                <a:gridCol w="1047340">
                  <a:extLst>
                    <a:ext uri="{9D8B030D-6E8A-4147-A177-3AD203B41FA5}">
                      <a16:colId xmlns:a16="http://schemas.microsoft.com/office/drawing/2014/main" val="2314139449"/>
                    </a:ext>
                  </a:extLst>
                </a:gridCol>
                <a:gridCol w="1047340">
                  <a:extLst>
                    <a:ext uri="{9D8B030D-6E8A-4147-A177-3AD203B41FA5}">
                      <a16:colId xmlns:a16="http://schemas.microsoft.com/office/drawing/2014/main" val="724633454"/>
                    </a:ext>
                  </a:extLst>
                </a:gridCol>
              </a:tblGrid>
              <a:tr h="313061">
                <a:tc>
                  <a:txBody>
                    <a:bodyPr/>
                    <a:lstStyle/>
                    <a:p>
                      <a:endParaRPr lang="en-US" sz="1200" dirty="0"/>
                    </a:p>
                  </a:txBody>
                  <a:tcPr/>
                </a:tc>
                <a:tc>
                  <a:txBody>
                    <a:bodyPr/>
                    <a:lstStyle/>
                    <a:p>
                      <a:r>
                        <a:rPr lang="en-US" sz="1200" dirty="0"/>
                        <a:t>Happiness</a:t>
                      </a:r>
                    </a:p>
                  </a:txBody>
                  <a:tcPr/>
                </a:tc>
                <a:tc>
                  <a:txBody>
                    <a:bodyPr/>
                    <a:lstStyle/>
                    <a:p>
                      <a:r>
                        <a:rPr lang="en-US" sz="1200" dirty="0"/>
                        <a:t>Sadness</a:t>
                      </a:r>
                    </a:p>
                  </a:txBody>
                  <a:tcPr/>
                </a:tc>
                <a:tc>
                  <a:txBody>
                    <a:bodyPr/>
                    <a:lstStyle/>
                    <a:p>
                      <a:r>
                        <a:rPr lang="en-US" sz="1200" dirty="0"/>
                        <a:t>Anger</a:t>
                      </a:r>
                    </a:p>
                  </a:txBody>
                  <a:tcPr/>
                </a:tc>
                <a:tc>
                  <a:txBody>
                    <a:bodyPr/>
                    <a:lstStyle/>
                    <a:p>
                      <a:r>
                        <a:rPr lang="en-US" sz="1200" dirty="0"/>
                        <a:t>Fear</a:t>
                      </a:r>
                    </a:p>
                  </a:txBody>
                  <a:tcPr/>
                </a:tc>
                <a:tc>
                  <a:txBody>
                    <a:bodyPr/>
                    <a:lstStyle/>
                    <a:p>
                      <a:r>
                        <a:rPr lang="en-US" sz="1200" dirty="0" err="1"/>
                        <a:t>Surpise</a:t>
                      </a:r>
                      <a:endParaRPr lang="en-US" sz="1200" dirty="0"/>
                    </a:p>
                  </a:txBody>
                  <a:tcPr/>
                </a:tc>
                <a:tc>
                  <a:txBody>
                    <a:bodyPr/>
                    <a:lstStyle/>
                    <a:p>
                      <a:r>
                        <a:rPr lang="en-US" sz="1200" dirty="0"/>
                        <a:t>Disgust</a:t>
                      </a:r>
                    </a:p>
                  </a:txBody>
                  <a:tcPr/>
                </a:tc>
                <a:extLst>
                  <a:ext uri="{0D108BD9-81ED-4DB2-BD59-A6C34878D82A}">
                    <a16:rowId xmlns:a16="http://schemas.microsoft.com/office/drawing/2014/main" val="1467984563"/>
                  </a:ext>
                </a:extLst>
              </a:tr>
              <a:tr h="370840">
                <a:tc>
                  <a:txBody>
                    <a:bodyPr/>
                    <a:lstStyle/>
                    <a:p>
                      <a:r>
                        <a:rPr lang="en-US" sz="1200" dirty="0"/>
                        <a:t>Pitch</a:t>
                      </a:r>
                    </a:p>
                  </a:txBody>
                  <a:tcPr/>
                </a:tc>
                <a:tc>
                  <a:txBody>
                    <a:bodyPr/>
                    <a:lstStyle/>
                    <a:p>
                      <a:r>
                        <a:rPr lang="en-US" sz="1200" dirty="0"/>
                        <a:t>High</a:t>
                      </a:r>
                    </a:p>
                  </a:txBody>
                  <a:tcPr/>
                </a:tc>
                <a:tc>
                  <a:txBody>
                    <a:bodyPr/>
                    <a:lstStyle/>
                    <a:p>
                      <a:r>
                        <a:rPr lang="en-US" sz="1200" dirty="0"/>
                        <a:t>Low</a:t>
                      </a:r>
                    </a:p>
                  </a:txBody>
                  <a:tcPr/>
                </a:tc>
                <a:tc>
                  <a:txBody>
                    <a:bodyPr/>
                    <a:lstStyle/>
                    <a:p>
                      <a:r>
                        <a:rPr lang="en-US" sz="1200" dirty="0"/>
                        <a:t>Often high, low for emphasis</a:t>
                      </a:r>
                    </a:p>
                  </a:txBody>
                  <a:tcPr/>
                </a:tc>
                <a:tc>
                  <a:txBody>
                    <a:bodyPr/>
                    <a:lstStyle/>
                    <a:p>
                      <a:r>
                        <a:rPr lang="en-US" sz="1200" dirty="0"/>
                        <a:t>High</a:t>
                      </a:r>
                    </a:p>
                  </a:txBody>
                  <a:tcPr/>
                </a:tc>
                <a:tc>
                  <a:txBody>
                    <a:bodyPr/>
                    <a:lstStyle/>
                    <a:p>
                      <a:r>
                        <a:rPr lang="en-US" sz="1200" dirty="0"/>
                        <a:t>Very high</a:t>
                      </a:r>
                    </a:p>
                  </a:txBody>
                  <a:tcPr/>
                </a:tc>
                <a:tc>
                  <a:txBody>
                    <a:bodyPr/>
                    <a:lstStyle/>
                    <a:p>
                      <a:r>
                        <a:rPr lang="en-US" sz="1200" dirty="0"/>
                        <a:t>Low, fluctuates</a:t>
                      </a:r>
                    </a:p>
                  </a:txBody>
                  <a:tcPr/>
                </a:tc>
                <a:extLst>
                  <a:ext uri="{0D108BD9-81ED-4DB2-BD59-A6C34878D82A}">
                    <a16:rowId xmlns:a16="http://schemas.microsoft.com/office/drawing/2014/main" val="2976337139"/>
                  </a:ext>
                </a:extLst>
              </a:tr>
              <a:tr h="370840">
                <a:tc>
                  <a:txBody>
                    <a:bodyPr/>
                    <a:lstStyle/>
                    <a:p>
                      <a:r>
                        <a:rPr lang="en-US" sz="1200" dirty="0"/>
                        <a:t>Intensity</a:t>
                      </a:r>
                    </a:p>
                  </a:txBody>
                  <a:tcPr/>
                </a:tc>
                <a:tc>
                  <a:txBody>
                    <a:bodyPr/>
                    <a:lstStyle/>
                    <a:p>
                      <a:r>
                        <a:rPr lang="en-US" sz="1200" dirty="0"/>
                        <a:t>High</a:t>
                      </a:r>
                    </a:p>
                  </a:txBody>
                  <a:tcPr/>
                </a:tc>
                <a:tc>
                  <a:txBody>
                    <a:bodyPr/>
                    <a:lstStyle/>
                    <a:p>
                      <a:r>
                        <a:rPr lang="en-US" sz="1200" dirty="0"/>
                        <a:t>Low</a:t>
                      </a:r>
                    </a:p>
                  </a:txBody>
                  <a:tcPr/>
                </a:tc>
                <a:tc>
                  <a:txBody>
                    <a:bodyPr/>
                    <a:lstStyle/>
                    <a:p>
                      <a:r>
                        <a:rPr lang="en-US" sz="1200" dirty="0"/>
                        <a:t>High</a:t>
                      </a:r>
                    </a:p>
                  </a:txBody>
                  <a:tcPr/>
                </a:tc>
                <a:tc>
                  <a:txBody>
                    <a:bodyPr/>
                    <a:lstStyle/>
                    <a:p>
                      <a:r>
                        <a:rPr lang="en-US" sz="1200" dirty="0"/>
                        <a:t>Either</a:t>
                      </a:r>
                    </a:p>
                  </a:txBody>
                  <a:tcPr/>
                </a:tc>
                <a:tc>
                  <a:txBody>
                    <a:bodyPr/>
                    <a:lstStyle/>
                    <a:p>
                      <a:r>
                        <a:rPr lang="en-US" sz="1200" dirty="0"/>
                        <a:t>High</a:t>
                      </a:r>
                    </a:p>
                  </a:txBody>
                  <a:tcPr/>
                </a:tc>
                <a:tc>
                  <a:txBody>
                    <a:bodyPr/>
                    <a:lstStyle/>
                    <a:p>
                      <a:r>
                        <a:rPr lang="en-US" sz="1200" dirty="0"/>
                        <a:t>Medium – High</a:t>
                      </a:r>
                    </a:p>
                  </a:txBody>
                  <a:tcPr/>
                </a:tc>
                <a:extLst>
                  <a:ext uri="{0D108BD9-81ED-4DB2-BD59-A6C34878D82A}">
                    <a16:rowId xmlns:a16="http://schemas.microsoft.com/office/drawing/2014/main" val="2718131978"/>
                  </a:ext>
                </a:extLst>
              </a:tr>
              <a:tr h="370840">
                <a:tc>
                  <a:txBody>
                    <a:bodyPr/>
                    <a:lstStyle/>
                    <a:p>
                      <a:r>
                        <a:rPr lang="en-US" sz="1200" dirty="0"/>
                        <a:t>Rate</a:t>
                      </a:r>
                    </a:p>
                  </a:txBody>
                  <a:tcPr/>
                </a:tc>
                <a:tc>
                  <a:txBody>
                    <a:bodyPr/>
                    <a:lstStyle/>
                    <a:p>
                      <a:r>
                        <a:rPr lang="en-US" sz="1200" dirty="0"/>
                        <a:t>Fast</a:t>
                      </a:r>
                    </a:p>
                  </a:txBody>
                  <a:tcPr/>
                </a:tc>
                <a:tc>
                  <a:txBody>
                    <a:bodyPr/>
                    <a:lstStyle/>
                    <a:p>
                      <a:r>
                        <a:rPr lang="en-US" sz="1200" dirty="0"/>
                        <a:t>Slow</a:t>
                      </a:r>
                    </a:p>
                  </a:txBody>
                  <a:tcPr/>
                </a:tc>
                <a:tc>
                  <a:txBody>
                    <a:bodyPr/>
                    <a:lstStyle/>
                    <a:p>
                      <a:r>
                        <a:rPr lang="en-US" sz="1200" dirty="0"/>
                        <a:t>Fast, clipped</a:t>
                      </a:r>
                    </a:p>
                  </a:txBody>
                  <a:tcPr/>
                </a:tc>
                <a:tc>
                  <a:txBody>
                    <a:bodyPr/>
                    <a:lstStyle/>
                    <a:p>
                      <a:r>
                        <a:rPr lang="en-US" sz="1200" dirty="0"/>
                        <a:t>Fast, erratic</a:t>
                      </a:r>
                    </a:p>
                  </a:txBody>
                  <a:tcPr/>
                </a:tc>
                <a:tc>
                  <a:txBody>
                    <a:bodyPr/>
                    <a:lstStyle/>
                    <a:p>
                      <a:r>
                        <a:rPr lang="en-US" sz="1200" dirty="0"/>
                        <a:t>Fast</a:t>
                      </a:r>
                    </a:p>
                  </a:txBody>
                  <a:tcPr/>
                </a:tc>
                <a:tc>
                  <a:txBody>
                    <a:bodyPr/>
                    <a:lstStyle/>
                    <a:p>
                      <a:r>
                        <a:rPr lang="en-US" sz="1200" dirty="0"/>
                        <a:t>Slow</a:t>
                      </a:r>
                    </a:p>
                  </a:txBody>
                  <a:tcPr/>
                </a:tc>
                <a:extLst>
                  <a:ext uri="{0D108BD9-81ED-4DB2-BD59-A6C34878D82A}">
                    <a16:rowId xmlns:a16="http://schemas.microsoft.com/office/drawing/2014/main" val="3170989712"/>
                  </a:ext>
                </a:extLst>
              </a:tr>
              <a:tr h="370840">
                <a:tc>
                  <a:txBody>
                    <a:bodyPr/>
                    <a:lstStyle/>
                    <a:p>
                      <a:r>
                        <a:rPr lang="en-US" sz="1200" dirty="0"/>
                        <a:t>Tone</a:t>
                      </a:r>
                    </a:p>
                  </a:txBody>
                  <a:tcPr/>
                </a:tc>
                <a:tc>
                  <a:txBody>
                    <a:bodyPr/>
                    <a:lstStyle/>
                    <a:p>
                      <a:r>
                        <a:rPr lang="en-US" sz="1200" dirty="0"/>
                        <a:t>Bright, melodic</a:t>
                      </a:r>
                    </a:p>
                  </a:txBody>
                  <a:tcPr/>
                </a:tc>
                <a:tc>
                  <a:txBody>
                    <a:bodyPr/>
                    <a:lstStyle/>
                    <a:p>
                      <a:r>
                        <a:rPr lang="en-US" sz="1200" dirty="0"/>
                        <a:t>Dull, flat</a:t>
                      </a:r>
                    </a:p>
                  </a:txBody>
                  <a:tcPr/>
                </a:tc>
                <a:tc>
                  <a:txBody>
                    <a:bodyPr/>
                    <a:lstStyle/>
                    <a:p>
                      <a:r>
                        <a:rPr lang="en-US" sz="1200" dirty="0"/>
                        <a:t>Tense, sharp</a:t>
                      </a:r>
                    </a:p>
                  </a:txBody>
                  <a:tcPr/>
                </a:tc>
                <a:tc>
                  <a:txBody>
                    <a:bodyPr/>
                    <a:lstStyle/>
                    <a:p>
                      <a:r>
                        <a:rPr lang="en-US" sz="1200" dirty="0"/>
                        <a:t>Shaky</a:t>
                      </a:r>
                    </a:p>
                  </a:txBody>
                  <a:tcPr/>
                </a:tc>
                <a:tc>
                  <a:txBody>
                    <a:bodyPr/>
                    <a:lstStyle/>
                    <a:p>
                      <a:r>
                        <a:rPr lang="en-US" sz="1200" dirty="0"/>
                        <a:t>Abrupt</a:t>
                      </a:r>
                    </a:p>
                  </a:txBody>
                  <a:tcPr/>
                </a:tc>
                <a:tc>
                  <a:txBody>
                    <a:bodyPr/>
                    <a:lstStyle/>
                    <a:p>
                      <a:r>
                        <a:rPr lang="en-US" sz="1200" dirty="0"/>
                        <a:t>Nasal</a:t>
                      </a:r>
                    </a:p>
                  </a:txBody>
                  <a:tcPr/>
                </a:tc>
                <a:extLst>
                  <a:ext uri="{0D108BD9-81ED-4DB2-BD59-A6C34878D82A}">
                    <a16:rowId xmlns:a16="http://schemas.microsoft.com/office/drawing/2014/main" val="3466739639"/>
                  </a:ext>
                </a:extLst>
              </a:tr>
            </a:tbl>
          </a:graphicData>
        </a:graphic>
      </p:graphicFrame>
      <p:sp>
        <p:nvSpPr>
          <p:cNvPr id="7" name="TextBox 6">
            <a:extLst>
              <a:ext uri="{FF2B5EF4-FFF2-40B4-BE49-F238E27FC236}">
                <a16:creationId xmlns:a16="http://schemas.microsoft.com/office/drawing/2014/main" id="{8C93CCF5-F9A2-C7AF-C520-3CD8D366EA58}"/>
              </a:ext>
            </a:extLst>
          </p:cNvPr>
          <p:cNvSpPr txBox="1"/>
          <p:nvPr/>
        </p:nvSpPr>
        <p:spPr>
          <a:xfrm>
            <a:off x="3825511" y="578581"/>
            <a:ext cx="5265891" cy="1749005"/>
          </a:xfrm>
          <a:prstGeom prst="rect">
            <a:avLst/>
          </a:prstGeom>
          <a:noFill/>
        </p:spPr>
        <p:txBody>
          <a:bodyPr wrap="square">
            <a:spAutoFit/>
          </a:bodyPr>
          <a:lstStyle/>
          <a:p>
            <a:pPr marL="0" indent="0" algn="l">
              <a:lnSpc>
                <a:spcPct val="200000"/>
              </a:lnSpc>
            </a:pPr>
            <a:r>
              <a:rPr lang="en-US" sz="1400" b="1" dirty="0">
                <a:latin typeface="Nunito" pitchFamily="2" charset="0"/>
              </a:rPr>
              <a:t>Six Basic Emotions</a:t>
            </a:r>
          </a:p>
          <a:p>
            <a:pPr marL="285750" indent="-285750" algn="l">
              <a:lnSpc>
                <a:spcPct val="200000"/>
              </a:lnSpc>
              <a:buFont typeface="Arial" panose="020B0604020202020204" pitchFamily="34" charset="0"/>
              <a:buChar char="•"/>
            </a:pPr>
            <a:r>
              <a:rPr lang="en-US" sz="1400" dirty="0">
                <a:latin typeface="Nunito" pitchFamily="2" charset="0"/>
              </a:rPr>
              <a:t>Happiness, Sadness, Anger, Fear, Surprise, Disgust</a:t>
            </a:r>
          </a:p>
          <a:p>
            <a:pPr marL="285750" indent="-285750" algn="l">
              <a:lnSpc>
                <a:spcPct val="200000"/>
              </a:lnSpc>
              <a:buFont typeface="Arial" panose="020B0604020202020204" pitchFamily="34" charset="0"/>
              <a:buChar char="•"/>
            </a:pPr>
            <a:r>
              <a:rPr lang="en-US" sz="1400" dirty="0">
                <a:latin typeface="Nunito" pitchFamily="2" charset="0"/>
              </a:rPr>
              <a:t>Typically recognized universally across cultures</a:t>
            </a:r>
          </a:p>
          <a:p>
            <a:pPr marL="285750" indent="-285750" algn="l">
              <a:lnSpc>
                <a:spcPct val="200000"/>
              </a:lnSpc>
              <a:buFont typeface="Arial" panose="020B0604020202020204" pitchFamily="34" charset="0"/>
              <a:buChar char="•"/>
            </a:pPr>
            <a:r>
              <a:rPr lang="en-US" sz="1400" dirty="0">
                <a:latin typeface="Nunito" pitchFamily="2" charset="0"/>
              </a:rPr>
              <a:t>Considered instinctual and quickly/unconsciously expressed</a:t>
            </a:r>
          </a:p>
        </p:txBody>
      </p:sp>
    </p:spTree>
    <p:extLst>
      <p:ext uri="{BB962C8B-B14F-4D97-AF65-F5344CB8AC3E}">
        <p14:creationId xmlns:p14="http://schemas.microsoft.com/office/powerpoint/2010/main" val="3239534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E2A28315-6443-1931-1C74-0DC6CE3A13F3}"/>
            </a:ext>
          </a:extLst>
        </p:cNvPr>
        <p:cNvGrpSpPr/>
        <p:nvPr/>
      </p:nvGrpSpPr>
      <p:grpSpPr>
        <a:xfrm>
          <a:off x="0" y="0"/>
          <a:ext cx="0" cy="0"/>
          <a:chOff x="0" y="0"/>
          <a:chExt cx="0" cy="0"/>
        </a:xfrm>
      </p:grpSpPr>
      <p:sp>
        <p:nvSpPr>
          <p:cNvPr id="5" name="Google Shape;349;p46">
            <a:extLst>
              <a:ext uri="{FF2B5EF4-FFF2-40B4-BE49-F238E27FC236}">
                <a16:creationId xmlns:a16="http://schemas.microsoft.com/office/drawing/2014/main" id="{5C3AA371-1E8A-EBC4-09D4-30C5A315C9F4}"/>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User Modulation</a:t>
            </a:r>
            <a:endParaRPr lang="en-US" sz="2400" dirty="0">
              <a:solidFill>
                <a:schemeClr val="tx2"/>
              </a:solidFill>
            </a:endParaRPr>
          </a:p>
        </p:txBody>
      </p:sp>
      <p:sp>
        <p:nvSpPr>
          <p:cNvPr id="2" name="Google Shape;349;p46">
            <a:extLst>
              <a:ext uri="{FF2B5EF4-FFF2-40B4-BE49-F238E27FC236}">
                <a16:creationId xmlns:a16="http://schemas.microsoft.com/office/drawing/2014/main" id="{4EEB2CA5-7704-E35F-1091-1F44460033E7}"/>
              </a:ext>
            </a:extLst>
          </p:cNvPr>
          <p:cNvSpPr txBox="1">
            <a:spLocks/>
          </p:cNvSpPr>
          <p:nvPr/>
        </p:nvSpPr>
        <p:spPr>
          <a:xfrm>
            <a:off x="412883" y="664052"/>
            <a:ext cx="5656143" cy="38153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Real-time Voice Modulation</a:t>
            </a:r>
          </a:p>
          <a:p>
            <a:pPr marL="285750" indent="-285750" algn="l">
              <a:lnSpc>
                <a:spcPct val="200000"/>
              </a:lnSpc>
              <a:buFont typeface="Arial" panose="020B0604020202020204" pitchFamily="34" charset="0"/>
              <a:buChar char="•"/>
            </a:pPr>
            <a:r>
              <a:rPr lang="en-US" sz="1400" dirty="0"/>
              <a:t>Once context is determined, apply appropriate voice</a:t>
            </a:r>
          </a:p>
          <a:p>
            <a:pPr marL="285750" indent="-285750" algn="l">
              <a:lnSpc>
                <a:spcPct val="200000"/>
              </a:lnSpc>
              <a:buFont typeface="Arial" panose="020B0604020202020204" pitchFamily="34" charset="0"/>
              <a:buChar char="•"/>
            </a:pPr>
            <a:r>
              <a:rPr lang="en-US" sz="1400" dirty="0"/>
              <a:t>Need to pretrain on user’s voice</a:t>
            </a:r>
          </a:p>
          <a:p>
            <a:pPr marL="285750" indent="-285750" algn="l">
              <a:lnSpc>
                <a:spcPct val="200000"/>
              </a:lnSpc>
              <a:buFont typeface="Arial" panose="020B0604020202020204" pitchFamily="34" charset="0"/>
              <a:buChar char="•"/>
            </a:pPr>
            <a:r>
              <a:rPr lang="en-US" sz="1400" dirty="0"/>
              <a:t>Train each voice profile separately?</a:t>
            </a:r>
          </a:p>
          <a:p>
            <a:pPr marL="0" indent="0" algn="l">
              <a:lnSpc>
                <a:spcPct val="200000"/>
              </a:lnSpc>
            </a:pPr>
            <a:r>
              <a:rPr lang="en-US" sz="1400" b="1" dirty="0"/>
              <a:t>Voice Cloning - </a:t>
            </a:r>
            <a:r>
              <a:rPr lang="en-US" sz="1400" b="1" dirty="0" err="1"/>
              <a:t>ElevenLabs</a:t>
            </a:r>
            <a:endParaRPr lang="en-US" sz="1400" b="1" dirty="0"/>
          </a:p>
          <a:p>
            <a:pPr marL="285750" indent="-285750" algn="l">
              <a:lnSpc>
                <a:spcPct val="200000"/>
              </a:lnSpc>
              <a:buFont typeface="Arial" panose="020B0604020202020204" pitchFamily="34" charset="0"/>
              <a:buChar char="•"/>
            </a:pPr>
            <a:r>
              <a:rPr lang="en-US" sz="1400" dirty="0"/>
              <a:t>Instant Cloning in 30s - passable quality</a:t>
            </a:r>
          </a:p>
          <a:p>
            <a:pPr marL="285750" indent="-285750" algn="l">
              <a:lnSpc>
                <a:spcPct val="200000"/>
              </a:lnSpc>
              <a:buFont typeface="Arial" panose="020B0604020202020204" pitchFamily="34" charset="0"/>
              <a:buChar char="•"/>
            </a:pPr>
            <a:r>
              <a:rPr lang="en-US" sz="1400" dirty="0"/>
              <a:t>Professional Cloning in 30min – high quality but limited usage</a:t>
            </a:r>
          </a:p>
          <a:p>
            <a:pPr marL="285750" indent="-285750" algn="l">
              <a:lnSpc>
                <a:spcPct val="200000"/>
              </a:lnSpc>
              <a:buFont typeface="Arial" panose="020B0604020202020204" pitchFamily="34" charset="0"/>
              <a:buChar char="•"/>
            </a:pPr>
            <a:r>
              <a:rPr lang="en-US" sz="1400" dirty="0"/>
              <a:t>Usage rate</a:t>
            </a:r>
          </a:p>
          <a:p>
            <a:pPr marL="285750" indent="-285750" algn="l">
              <a:lnSpc>
                <a:spcPct val="200000"/>
              </a:lnSpc>
              <a:buFont typeface="Arial" panose="020B0604020202020204" pitchFamily="34" charset="0"/>
              <a:buChar char="•"/>
            </a:pPr>
            <a:r>
              <a:rPr lang="en-US" sz="1400" dirty="0"/>
              <a:t>Need to train each voice profile</a:t>
            </a:r>
          </a:p>
          <a:p>
            <a:pPr marL="285750" indent="-285750" algn="l">
              <a:lnSpc>
                <a:spcPct val="200000"/>
              </a:lnSpc>
              <a:buFont typeface="Arial" panose="020B0604020202020204" pitchFamily="34" charset="0"/>
              <a:buChar char="•"/>
            </a:pPr>
            <a:r>
              <a:rPr lang="en-US" sz="1400" dirty="0"/>
              <a:t>Not real-time</a:t>
            </a:r>
          </a:p>
          <a:p>
            <a:pPr marL="0" indent="0" algn="l">
              <a:lnSpc>
                <a:spcPct val="200000"/>
              </a:lnSpc>
            </a:pPr>
            <a:endParaRPr lang="en-US" sz="1400" dirty="0"/>
          </a:p>
        </p:txBody>
      </p:sp>
      <p:pic>
        <p:nvPicPr>
          <p:cNvPr id="4" name="Picture 3">
            <a:extLst>
              <a:ext uri="{FF2B5EF4-FFF2-40B4-BE49-F238E27FC236}">
                <a16:creationId xmlns:a16="http://schemas.microsoft.com/office/drawing/2014/main" id="{60109B0B-2F84-530D-9CDE-6ADD5D34C6C7}"/>
              </a:ext>
            </a:extLst>
          </p:cNvPr>
          <p:cNvPicPr>
            <a:picLocks noChangeAspect="1"/>
          </p:cNvPicPr>
          <p:nvPr/>
        </p:nvPicPr>
        <p:blipFill>
          <a:blip r:embed="rId3"/>
          <a:stretch>
            <a:fillRect/>
          </a:stretch>
        </p:blipFill>
        <p:spPr>
          <a:xfrm>
            <a:off x="5468898" y="1149069"/>
            <a:ext cx="3190898" cy="2095515"/>
          </a:xfrm>
          <a:prstGeom prst="rect">
            <a:avLst/>
          </a:prstGeom>
        </p:spPr>
      </p:pic>
    </p:spTree>
    <p:extLst>
      <p:ext uri="{BB962C8B-B14F-4D97-AF65-F5344CB8AC3E}">
        <p14:creationId xmlns:p14="http://schemas.microsoft.com/office/powerpoint/2010/main" val="2732491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B233DBD3-6F04-3E73-9A1A-DDEF119A5410}"/>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CF9683C3-B27C-0989-A549-69A9614AB8FD}"/>
              </a:ext>
            </a:extLst>
          </p:cNvPr>
          <p:cNvSpPr txBox="1">
            <a:spLocks/>
          </p:cNvSpPr>
          <p:nvPr/>
        </p:nvSpPr>
        <p:spPr>
          <a:xfrm>
            <a:off x="789163" y="578581"/>
            <a:ext cx="8205134"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Conversational Context</a:t>
            </a:r>
          </a:p>
          <a:p>
            <a:pPr marL="285750" indent="-285750" algn="l">
              <a:lnSpc>
                <a:spcPct val="200000"/>
              </a:lnSpc>
              <a:buFont typeface="Arial" panose="020B0604020202020204" pitchFamily="34" charset="0"/>
              <a:buChar char="•"/>
            </a:pPr>
            <a:r>
              <a:rPr lang="en-US" sz="1400" dirty="0"/>
              <a:t>Emotion – Neutral vs positive vs negative</a:t>
            </a:r>
          </a:p>
          <a:p>
            <a:pPr marL="285750" indent="-285750" algn="l">
              <a:lnSpc>
                <a:spcPct val="200000"/>
              </a:lnSpc>
              <a:buFont typeface="Arial" panose="020B0604020202020204" pitchFamily="34" charset="0"/>
              <a:buChar char="•"/>
            </a:pPr>
            <a:endParaRPr lang="en-US" sz="1400" dirty="0"/>
          </a:p>
          <a:p>
            <a:pPr marL="0" indent="0" algn="l">
              <a:lnSpc>
                <a:spcPct val="200000"/>
              </a:lnSpc>
            </a:pPr>
            <a:endParaRPr lang="en-US" sz="1400" dirty="0"/>
          </a:p>
          <a:p>
            <a:pPr marL="285750" indent="-285750" algn="l">
              <a:lnSpc>
                <a:spcPct val="200000"/>
              </a:lnSpc>
              <a:buFont typeface="Arial" panose="020B0604020202020204" pitchFamily="34" charset="0"/>
              <a:buChar char="•"/>
            </a:pPr>
            <a:r>
              <a:rPr lang="en-US" sz="1400" dirty="0"/>
              <a:t>Social Function – formal vs casual vs intimate vs persuasive</a:t>
            </a:r>
          </a:p>
          <a:p>
            <a:pPr marL="285750" indent="-285750" algn="l">
              <a:lnSpc>
                <a:spcPct val="200000"/>
              </a:lnSpc>
              <a:buFont typeface="Arial" panose="020B0604020202020204" pitchFamily="34" charset="0"/>
              <a:buChar char="•"/>
            </a:pPr>
            <a:r>
              <a:rPr lang="en-US" sz="1400" dirty="0"/>
              <a:t>Medium – In-person vs digital vs broadcast</a:t>
            </a:r>
          </a:p>
          <a:p>
            <a:pPr marL="285750" indent="-285750" algn="l">
              <a:lnSpc>
                <a:spcPct val="200000"/>
              </a:lnSpc>
              <a:buFont typeface="Arial" panose="020B0604020202020204" pitchFamily="34" charset="0"/>
              <a:buChar char="•"/>
            </a:pPr>
            <a:r>
              <a:rPr lang="en-US" sz="1400" dirty="0"/>
              <a:t>Intent – informative vs entertaining vs supportive vs conflict</a:t>
            </a:r>
          </a:p>
          <a:p>
            <a:pPr marL="285750" indent="-285750" algn="l">
              <a:lnSpc>
                <a:spcPct val="200000"/>
              </a:lnSpc>
              <a:buFont typeface="Arial" panose="020B0604020202020204" pitchFamily="34" charset="0"/>
              <a:buChar char="•"/>
            </a:pPr>
            <a:r>
              <a:rPr lang="en-US" sz="1400" dirty="0"/>
              <a:t>Audience – Individual vs small group vs mass</a:t>
            </a:r>
          </a:p>
          <a:p>
            <a:pPr marL="285750" indent="-285750" algn="l">
              <a:lnSpc>
                <a:spcPct val="200000"/>
              </a:lnSpc>
              <a:buFont typeface="Arial" panose="020B0604020202020204" pitchFamily="34" charset="0"/>
              <a:buChar char="•"/>
            </a:pPr>
            <a:endParaRPr lang="en-US" sz="1400" dirty="0"/>
          </a:p>
        </p:txBody>
      </p:sp>
      <p:sp>
        <p:nvSpPr>
          <p:cNvPr id="5" name="Google Shape;349;p46">
            <a:extLst>
              <a:ext uri="{FF2B5EF4-FFF2-40B4-BE49-F238E27FC236}">
                <a16:creationId xmlns:a16="http://schemas.microsoft.com/office/drawing/2014/main" id="{B975ED2C-F704-79B2-B880-49FB2912967C}"/>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Conversational Contexts</a:t>
            </a:r>
            <a:endParaRPr lang="en-US" sz="2400" dirty="0">
              <a:solidFill>
                <a:schemeClr val="tx2"/>
              </a:solidFill>
            </a:endParaRPr>
          </a:p>
        </p:txBody>
      </p:sp>
    </p:spTree>
    <p:extLst>
      <p:ext uri="{BB962C8B-B14F-4D97-AF65-F5344CB8AC3E}">
        <p14:creationId xmlns:p14="http://schemas.microsoft.com/office/powerpoint/2010/main" val="1591036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3" name="Google Shape;363;p48"/>
          <p:cNvSpPr txBox="1">
            <a:spLocks noGrp="1"/>
          </p:cNvSpPr>
          <p:nvPr>
            <p:ph type="subTitle" idx="3"/>
          </p:nvPr>
        </p:nvSpPr>
        <p:spPr>
          <a:xfrm>
            <a:off x="483441" y="3383648"/>
            <a:ext cx="24609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Recognition</a:t>
            </a:r>
            <a:endParaRPr dirty="0"/>
          </a:p>
        </p:txBody>
      </p:sp>
      <p:pic>
        <p:nvPicPr>
          <p:cNvPr id="1028" name="Picture 4" descr="Ear - Free medical icons">
            <a:extLst>
              <a:ext uri="{FF2B5EF4-FFF2-40B4-BE49-F238E27FC236}">
                <a16:creationId xmlns:a16="http://schemas.microsoft.com/office/drawing/2014/main" id="{7DE6DF06-49DE-4E2D-8666-007A11D4A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201" y="1530082"/>
            <a:ext cx="1777379" cy="17773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dio - Free multimedia icons">
            <a:extLst>
              <a:ext uri="{FF2B5EF4-FFF2-40B4-BE49-F238E27FC236}">
                <a16:creationId xmlns:a16="http://schemas.microsoft.com/office/drawing/2014/main" id="{1BF93710-BC21-911F-0B95-8D16AA0C8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942" y="1724979"/>
            <a:ext cx="1387587" cy="13875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eaking Head Icon | FluentUI Emoji Mono Iconpack | Microsoft">
            <a:extLst>
              <a:ext uri="{FF2B5EF4-FFF2-40B4-BE49-F238E27FC236}">
                <a16:creationId xmlns:a16="http://schemas.microsoft.com/office/drawing/2014/main" id="{43CA1272-F5DD-E7CB-D16C-C3091B3812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9001" y="1317651"/>
            <a:ext cx="2065997" cy="206599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363;p48">
            <a:extLst>
              <a:ext uri="{FF2B5EF4-FFF2-40B4-BE49-F238E27FC236}">
                <a16:creationId xmlns:a16="http://schemas.microsoft.com/office/drawing/2014/main" id="{C0EF82F9-0161-EC34-959E-7CE94E89AC82}"/>
              </a:ext>
            </a:extLst>
          </p:cNvPr>
          <p:cNvSpPr txBox="1">
            <a:spLocks/>
          </p:cNvSpPr>
          <p:nvPr/>
        </p:nvSpPr>
        <p:spPr>
          <a:xfrm>
            <a:off x="3112004" y="3383648"/>
            <a:ext cx="246090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Modulation</a:t>
            </a:r>
          </a:p>
        </p:txBody>
      </p:sp>
      <p:sp>
        <p:nvSpPr>
          <p:cNvPr id="10" name="Google Shape;363;p48">
            <a:extLst>
              <a:ext uri="{FF2B5EF4-FFF2-40B4-BE49-F238E27FC236}">
                <a16:creationId xmlns:a16="http://schemas.microsoft.com/office/drawing/2014/main" id="{54AD2DCB-DF8B-8C85-D062-4BDB8286569B}"/>
              </a:ext>
            </a:extLst>
          </p:cNvPr>
          <p:cNvSpPr txBox="1">
            <a:spLocks/>
          </p:cNvSpPr>
          <p:nvPr/>
        </p:nvSpPr>
        <p:spPr>
          <a:xfrm>
            <a:off x="6167564" y="3383648"/>
            <a:ext cx="246090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Synthesis</a:t>
            </a:r>
          </a:p>
        </p:txBody>
      </p:sp>
      <p:sp>
        <p:nvSpPr>
          <p:cNvPr id="13" name="Google Shape;347;p46">
            <a:extLst>
              <a:ext uri="{FF2B5EF4-FFF2-40B4-BE49-F238E27FC236}">
                <a16:creationId xmlns:a16="http://schemas.microsoft.com/office/drawing/2014/main" id="{750F5096-0E84-AB7A-FC8E-CAB99BA17B29}"/>
              </a:ext>
            </a:extLst>
          </p:cNvPr>
          <p:cNvSpPr txBox="1">
            <a:spLocks noGrp="1"/>
          </p:cNvSpPr>
          <p:nvPr>
            <p:ph type="title"/>
          </p:nvPr>
        </p:nvSpPr>
        <p:spPr>
          <a:xfrm>
            <a:off x="2269815" y="252351"/>
            <a:ext cx="460436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Areas of Interest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7F8E0B86-0037-5C5D-83CA-DE448D0DEB8A}"/>
            </a:ext>
          </a:extLst>
        </p:cNvPr>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C4FC1D18-967D-8ECE-3E9E-0EA6FA470918}"/>
              </a:ext>
            </a:extLst>
          </p:cNvPr>
          <p:cNvCxnSpPr>
            <a:cxnSpLocks/>
            <a:stCxn id="2" idx="3"/>
          </p:cNvCxnSpPr>
          <p:nvPr/>
        </p:nvCxnSpPr>
        <p:spPr>
          <a:xfrm>
            <a:off x="2623168" y="1220259"/>
            <a:ext cx="884729"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237EDF-51A9-80A4-72B1-FBAD1126E6A0}"/>
              </a:ext>
            </a:extLst>
          </p:cNvPr>
          <p:cNvCxnSpPr>
            <a:cxnSpLocks/>
          </p:cNvCxnSpPr>
          <p:nvPr/>
        </p:nvCxnSpPr>
        <p:spPr>
          <a:xfrm>
            <a:off x="6384616" y="892636"/>
            <a:ext cx="1055041" cy="414972"/>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Stick-figure Icon - Free PNG &amp; SVG 2691595 - Noun Project">
            <a:extLst>
              <a:ext uri="{FF2B5EF4-FFF2-40B4-BE49-F238E27FC236}">
                <a16:creationId xmlns:a16="http://schemas.microsoft.com/office/drawing/2014/main" id="{3BF25272-EECC-32DC-A5C3-CF561A61D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09" y="500406"/>
            <a:ext cx="1389470" cy="13894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tick-figure Icon - Free PNG &amp; SVG 2691595 - Noun Project">
            <a:extLst>
              <a:ext uri="{FF2B5EF4-FFF2-40B4-BE49-F238E27FC236}">
                <a16:creationId xmlns:a16="http://schemas.microsoft.com/office/drawing/2014/main" id="{3F3840C2-CA1B-1089-A064-A0161F1EA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698" y="525524"/>
            <a:ext cx="1389470" cy="13894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1EA0746-8AAA-B901-7D13-FFF0722001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345"/>
          <a:stretch/>
        </p:blipFill>
        <p:spPr bwMode="auto">
          <a:xfrm>
            <a:off x="1085447" y="647073"/>
            <a:ext cx="167198" cy="4112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052E291-5FBF-27BE-2157-5E846598CC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345"/>
          <a:stretch/>
        </p:blipFill>
        <p:spPr bwMode="auto">
          <a:xfrm rot="10800000">
            <a:off x="1526398" y="653648"/>
            <a:ext cx="167198" cy="411261"/>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349;p46">
            <a:extLst>
              <a:ext uri="{FF2B5EF4-FFF2-40B4-BE49-F238E27FC236}">
                <a16:creationId xmlns:a16="http://schemas.microsoft.com/office/drawing/2014/main" id="{887EEB5D-2D24-F496-03C6-5EA6859743CD}"/>
              </a:ext>
            </a:extLst>
          </p:cNvPr>
          <p:cNvSpPr txBox="1">
            <a:spLocks/>
          </p:cNvSpPr>
          <p:nvPr/>
        </p:nvSpPr>
        <p:spPr>
          <a:xfrm>
            <a:off x="3394892" y="112594"/>
            <a:ext cx="3273039"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Audio transcribed to text</a:t>
            </a:r>
          </a:p>
        </p:txBody>
      </p:sp>
      <p:pic>
        <p:nvPicPr>
          <p:cNvPr id="3078" name="Picture 6" descr="Transcription - Free files and folders icons">
            <a:extLst>
              <a:ext uri="{FF2B5EF4-FFF2-40B4-BE49-F238E27FC236}">
                <a16:creationId xmlns:a16="http://schemas.microsoft.com/office/drawing/2014/main" id="{AAA9E662-E7F5-FEF6-3F75-549E16246C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749" y="774091"/>
            <a:ext cx="359284" cy="3592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udio Transcription: How To Transcribe Audio to Text | Amberscript">
            <a:extLst>
              <a:ext uri="{FF2B5EF4-FFF2-40B4-BE49-F238E27FC236}">
                <a16:creationId xmlns:a16="http://schemas.microsoft.com/office/drawing/2014/main" id="{22997EC2-3A9A-A6E9-C993-EB48F47F3B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57" t="10964" r="4290" b="12077"/>
          <a:stretch/>
        </p:blipFill>
        <p:spPr bwMode="auto">
          <a:xfrm>
            <a:off x="3837262" y="674348"/>
            <a:ext cx="2388301" cy="1183120"/>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23" name="Google Shape;349;p46">
            <a:extLst>
              <a:ext uri="{FF2B5EF4-FFF2-40B4-BE49-F238E27FC236}">
                <a16:creationId xmlns:a16="http://schemas.microsoft.com/office/drawing/2014/main" id="{91E3A8BA-A95E-F096-2B76-2172154BD802}"/>
              </a:ext>
            </a:extLst>
          </p:cNvPr>
          <p:cNvSpPr txBox="1">
            <a:spLocks/>
          </p:cNvSpPr>
          <p:nvPr/>
        </p:nvSpPr>
        <p:spPr>
          <a:xfrm>
            <a:off x="454207" y="110135"/>
            <a:ext cx="1979950"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User has conversation</a:t>
            </a:r>
          </a:p>
        </p:txBody>
      </p:sp>
      <p:pic>
        <p:nvPicPr>
          <p:cNvPr id="3082" name="Picture 10" descr="Parsing - Free files and folders icons">
            <a:extLst>
              <a:ext uri="{FF2B5EF4-FFF2-40B4-BE49-F238E27FC236}">
                <a16:creationId xmlns:a16="http://schemas.microsoft.com/office/drawing/2014/main" id="{597BDB8C-D89B-ED3A-8C32-96897F2741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8978" y="351734"/>
            <a:ext cx="590677" cy="59067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349;p46">
            <a:extLst>
              <a:ext uri="{FF2B5EF4-FFF2-40B4-BE49-F238E27FC236}">
                <a16:creationId xmlns:a16="http://schemas.microsoft.com/office/drawing/2014/main" id="{7E8E8100-436A-E7DE-E554-481B3C274884}"/>
              </a:ext>
            </a:extLst>
          </p:cNvPr>
          <p:cNvSpPr txBox="1">
            <a:spLocks/>
          </p:cNvSpPr>
          <p:nvPr/>
        </p:nvSpPr>
        <p:spPr>
          <a:xfrm>
            <a:off x="6502921" y="1189624"/>
            <a:ext cx="2627552"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Context extracted from text </a:t>
            </a:r>
          </a:p>
        </p:txBody>
      </p:sp>
      <p:pic>
        <p:nvPicPr>
          <p:cNvPr id="28" name="Picture 27">
            <a:extLst>
              <a:ext uri="{FF2B5EF4-FFF2-40B4-BE49-F238E27FC236}">
                <a16:creationId xmlns:a16="http://schemas.microsoft.com/office/drawing/2014/main" id="{FE157CAA-4B5C-2A53-B185-16E455762E5F}"/>
              </a:ext>
            </a:extLst>
          </p:cNvPr>
          <p:cNvPicPr>
            <a:picLocks noChangeAspect="1"/>
          </p:cNvPicPr>
          <p:nvPr/>
        </p:nvPicPr>
        <p:blipFill>
          <a:blip r:embed="rId8"/>
          <a:srcRect l="1699" t="11970" r="72784" b="66915"/>
          <a:stretch/>
        </p:blipFill>
        <p:spPr>
          <a:xfrm>
            <a:off x="6756746" y="1737285"/>
            <a:ext cx="2266844" cy="1090463"/>
          </a:xfrm>
          <a:prstGeom prst="rect">
            <a:avLst/>
          </a:prstGeom>
        </p:spPr>
      </p:pic>
      <p:pic>
        <p:nvPicPr>
          <p:cNvPr id="3084" name="Picture 12" descr="Speech Emotions Sound Wave from Five Classes in VNEMOS with x Axis for... |  Download Scientific Diagram">
            <a:extLst>
              <a:ext uri="{FF2B5EF4-FFF2-40B4-BE49-F238E27FC236}">
                <a16:creationId xmlns:a16="http://schemas.microsoft.com/office/drawing/2014/main" id="{581A9FB3-6BED-9694-D3F1-464B92D51B5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32979"/>
          <a:stretch/>
        </p:blipFill>
        <p:spPr bwMode="auto">
          <a:xfrm>
            <a:off x="4498402" y="3632037"/>
            <a:ext cx="2431718" cy="128258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Emotions - Free smileys icons">
            <a:extLst>
              <a:ext uri="{FF2B5EF4-FFF2-40B4-BE49-F238E27FC236}">
                <a16:creationId xmlns:a16="http://schemas.microsoft.com/office/drawing/2014/main" id="{CE6C753F-C915-4D1A-DB5B-C45205EC3E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9655" y="3154643"/>
            <a:ext cx="674337" cy="67433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CFBF8F73-BCD7-A9A2-5280-B3AB7960AEB4}"/>
              </a:ext>
            </a:extLst>
          </p:cNvPr>
          <p:cNvCxnSpPr>
            <a:cxnSpLocks/>
          </p:cNvCxnSpPr>
          <p:nvPr/>
        </p:nvCxnSpPr>
        <p:spPr>
          <a:xfrm flipH="1">
            <a:off x="6995565" y="2921225"/>
            <a:ext cx="890123" cy="623311"/>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Google Shape;349;p46">
            <a:extLst>
              <a:ext uri="{FF2B5EF4-FFF2-40B4-BE49-F238E27FC236}">
                <a16:creationId xmlns:a16="http://schemas.microsoft.com/office/drawing/2014/main" id="{EBD89DEE-5F04-AB5A-01F9-D6262F78EB76}"/>
              </a:ext>
            </a:extLst>
          </p:cNvPr>
          <p:cNvSpPr txBox="1">
            <a:spLocks/>
          </p:cNvSpPr>
          <p:nvPr/>
        </p:nvSpPr>
        <p:spPr>
          <a:xfrm>
            <a:off x="4454592" y="3119007"/>
            <a:ext cx="2627552"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nSpc>
                <a:spcPct val="200000"/>
              </a:lnSpc>
            </a:pPr>
            <a:r>
              <a:rPr lang="en-US" sz="1400" dirty="0"/>
              <a:t>Appropriate voice selected</a:t>
            </a:r>
          </a:p>
        </p:txBody>
      </p:sp>
      <p:cxnSp>
        <p:nvCxnSpPr>
          <p:cNvPr id="36" name="Straight Arrow Connector 35">
            <a:extLst>
              <a:ext uri="{FF2B5EF4-FFF2-40B4-BE49-F238E27FC236}">
                <a16:creationId xmlns:a16="http://schemas.microsoft.com/office/drawing/2014/main" id="{C85317E6-6D6B-7032-848B-2B5FEED08927}"/>
              </a:ext>
            </a:extLst>
          </p:cNvPr>
          <p:cNvCxnSpPr>
            <a:cxnSpLocks/>
          </p:cNvCxnSpPr>
          <p:nvPr/>
        </p:nvCxnSpPr>
        <p:spPr>
          <a:xfrm flipH="1" flipV="1">
            <a:off x="2283370" y="2075607"/>
            <a:ext cx="1942918" cy="155643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3088" name="Picture 16" descr="Voice changer sound effects - Apps on Google Play">
            <a:extLst>
              <a:ext uri="{FF2B5EF4-FFF2-40B4-BE49-F238E27FC236}">
                <a16:creationId xmlns:a16="http://schemas.microsoft.com/office/drawing/2014/main" id="{EBF5F6B3-3861-0A0F-3EA3-EAAA80C468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309593">
            <a:off x="3416672" y="2101920"/>
            <a:ext cx="561489" cy="561489"/>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349;p46">
            <a:extLst>
              <a:ext uri="{FF2B5EF4-FFF2-40B4-BE49-F238E27FC236}">
                <a16:creationId xmlns:a16="http://schemas.microsoft.com/office/drawing/2014/main" id="{613A8ADC-1419-FCF2-16B1-5E480F0604B5}"/>
              </a:ext>
            </a:extLst>
          </p:cNvPr>
          <p:cNvSpPr txBox="1">
            <a:spLocks/>
          </p:cNvSpPr>
          <p:nvPr/>
        </p:nvSpPr>
        <p:spPr>
          <a:xfrm rot="2319655">
            <a:off x="2374289" y="2512914"/>
            <a:ext cx="2041207"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r>
              <a:rPr lang="en-US" sz="1400" dirty="0"/>
              <a:t>Modulate user’s voice</a:t>
            </a:r>
          </a:p>
        </p:txBody>
      </p:sp>
      <p:sp>
        <p:nvSpPr>
          <p:cNvPr id="49" name="Google Shape;349;p46">
            <a:extLst>
              <a:ext uri="{FF2B5EF4-FFF2-40B4-BE49-F238E27FC236}">
                <a16:creationId xmlns:a16="http://schemas.microsoft.com/office/drawing/2014/main" id="{503C8978-B352-D24D-F6D2-E1658A59FF8A}"/>
              </a:ext>
            </a:extLst>
          </p:cNvPr>
          <p:cNvSpPr txBox="1">
            <a:spLocks/>
          </p:cNvSpPr>
          <p:nvPr/>
        </p:nvSpPr>
        <p:spPr>
          <a:xfrm rot="1437114">
            <a:off x="443500" y="3765279"/>
            <a:ext cx="2635943" cy="54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r>
              <a:rPr lang="en-US" sz="1400" dirty="0"/>
              <a:t>User pretrains voice profiles</a:t>
            </a:r>
          </a:p>
        </p:txBody>
      </p:sp>
      <p:cxnSp>
        <p:nvCxnSpPr>
          <p:cNvPr id="63" name="Connector: Curved 62">
            <a:extLst>
              <a:ext uri="{FF2B5EF4-FFF2-40B4-BE49-F238E27FC236}">
                <a16:creationId xmlns:a16="http://schemas.microsoft.com/office/drawing/2014/main" id="{CBCAE3EF-38E8-BEF4-C73F-13CBBE3AF1A9}"/>
              </a:ext>
            </a:extLst>
          </p:cNvPr>
          <p:cNvCxnSpPr>
            <a:cxnSpLocks/>
          </p:cNvCxnSpPr>
          <p:nvPr/>
        </p:nvCxnSpPr>
        <p:spPr>
          <a:xfrm>
            <a:off x="1582860" y="1784412"/>
            <a:ext cx="2744696" cy="2488920"/>
          </a:xfrm>
          <a:prstGeom prst="curvedConnector3">
            <a:avLst>
              <a:gd name="adj1" fmla="val -1147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66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0332F0F6-1198-7FAF-8367-453B38AED341}"/>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558BE603-0192-3723-ECEC-94445AD73B26}"/>
              </a:ext>
            </a:extLst>
          </p:cNvPr>
          <p:cNvSpPr txBox="1">
            <a:spLocks/>
          </p:cNvSpPr>
          <p:nvPr/>
        </p:nvSpPr>
        <p:spPr>
          <a:xfrm>
            <a:off x="777025" y="578581"/>
            <a:ext cx="4341187"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b="1" dirty="0"/>
              <a:t>Audio-to-Text Transcription &amp; Context Extraction</a:t>
            </a:r>
          </a:p>
          <a:p>
            <a:pPr marL="285750" indent="-285750" algn="l">
              <a:lnSpc>
                <a:spcPct val="200000"/>
              </a:lnSpc>
              <a:buFont typeface="Arial" panose="020B0604020202020204" pitchFamily="34" charset="0"/>
              <a:buChar char="•"/>
            </a:pPr>
            <a:r>
              <a:rPr lang="en-US" dirty="0"/>
              <a:t>Rev AI</a:t>
            </a:r>
          </a:p>
          <a:p>
            <a:pPr marL="285750" indent="-285750" algn="l">
              <a:lnSpc>
                <a:spcPct val="200000"/>
              </a:lnSpc>
              <a:buFont typeface="Arial" panose="020B0604020202020204" pitchFamily="34" charset="0"/>
              <a:buChar char="•"/>
            </a:pPr>
            <a:r>
              <a:rPr lang="en-US" b="1" dirty="0"/>
              <a:t>OpenAI</a:t>
            </a:r>
            <a:r>
              <a:rPr lang="en-US" dirty="0"/>
              <a:t> (Whisper &amp; API)</a:t>
            </a:r>
          </a:p>
          <a:p>
            <a:pPr marL="285750" indent="-285750" algn="l">
              <a:lnSpc>
                <a:spcPct val="200000"/>
              </a:lnSpc>
              <a:buFont typeface="Arial" panose="020B0604020202020204" pitchFamily="34" charset="0"/>
              <a:buChar char="•"/>
            </a:pPr>
            <a:r>
              <a:rPr lang="en-US" dirty="0"/>
              <a:t>IBM Watson NLU and Tone Analyzer</a:t>
            </a:r>
          </a:p>
          <a:p>
            <a:pPr marL="285750" indent="-285750" algn="l">
              <a:lnSpc>
                <a:spcPct val="200000"/>
              </a:lnSpc>
              <a:buFont typeface="Arial" panose="020B0604020202020204" pitchFamily="34" charset="0"/>
              <a:buChar char="•"/>
            </a:pPr>
            <a:r>
              <a:rPr lang="en-US" dirty="0" err="1"/>
              <a:t>Affectiva</a:t>
            </a:r>
            <a:endParaRPr lang="en-US" dirty="0"/>
          </a:p>
          <a:p>
            <a:pPr marL="285750" indent="-285750" algn="l">
              <a:lnSpc>
                <a:spcPct val="200000"/>
              </a:lnSpc>
              <a:buFont typeface="Arial" panose="020B0604020202020204" pitchFamily="34" charset="0"/>
              <a:buChar char="•"/>
            </a:pPr>
            <a:r>
              <a:rPr lang="en-US" dirty="0"/>
              <a:t>NVIDIA Jarvis</a:t>
            </a:r>
          </a:p>
          <a:p>
            <a:pPr marL="171450" indent="-171450" algn="l">
              <a:lnSpc>
                <a:spcPct val="200000"/>
              </a:lnSpc>
              <a:buFont typeface="Arial" panose="020B0604020202020204" pitchFamily="34" charset="0"/>
              <a:buChar char="•"/>
            </a:pPr>
            <a:r>
              <a:rPr lang="en-US" b="1" dirty="0"/>
              <a:t>Voice Training and Modulation</a:t>
            </a:r>
          </a:p>
          <a:p>
            <a:pPr marL="285750" indent="-285750" algn="l">
              <a:lnSpc>
                <a:spcPct val="200000"/>
              </a:lnSpc>
              <a:buFont typeface="Arial" panose="020B0604020202020204" pitchFamily="34" charset="0"/>
              <a:buChar char="•"/>
            </a:pPr>
            <a:r>
              <a:rPr lang="en-US" dirty="0" err="1"/>
              <a:t>ElevenLabs</a:t>
            </a:r>
            <a:endParaRPr lang="en-US" dirty="0"/>
          </a:p>
          <a:p>
            <a:pPr marL="285750" indent="-285750" algn="l">
              <a:lnSpc>
                <a:spcPct val="200000"/>
              </a:lnSpc>
              <a:buFont typeface="Arial" panose="020B0604020202020204" pitchFamily="34" charset="0"/>
              <a:buChar char="•"/>
            </a:pPr>
            <a:r>
              <a:rPr lang="en-US" dirty="0"/>
              <a:t>Descript</a:t>
            </a:r>
          </a:p>
          <a:p>
            <a:pPr marL="285750" indent="-285750" algn="l">
              <a:lnSpc>
                <a:spcPct val="200000"/>
              </a:lnSpc>
              <a:buFont typeface="Arial" panose="020B0604020202020204" pitchFamily="34" charset="0"/>
              <a:buChar char="•"/>
            </a:pPr>
            <a:r>
              <a:rPr lang="en-US" dirty="0" err="1"/>
              <a:t>VoiceMod</a:t>
            </a:r>
            <a:endParaRPr lang="en-US" dirty="0"/>
          </a:p>
          <a:p>
            <a:pPr marL="285750" indent="-285750" algn="l">
              <a:lnSpc>
                <a:spcPct val="200000"/>
              </a:lnSpc>
              <a:buFont typeface="Arial" panose="020B0604020202020204" pitchFamily="34" charset="0"/>
              <a:buChar char="•"/>
            </a:pPr>
            <a:r>
              <a:rPr lang="en-US" dirty="0"/>
              <a:t>OpenAI in the future</a:t>
            </a:r>
          </a:p>
        </p:txBody>
      </p:sp>
      <p:sp>
        <p:nvSpPr>
          <p:cNvPr id="5" name="Google Shape;349;p46">
            <a:extLst>
              <a:ext uri="{FF2B5EF4-FFF2-40B4-BE49-F238E27FC236}">
                <a16:creationId xmlns:a16="http://schemas.microsoft.com/office/drawing/2014/main" id="{FF24E41C-EB4E-525D-8349-F0D4CF3E1253}"/>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Tech Options</a:t>
            </a:r>
            <a:endParaRPr lang="en-US" sz="2400" dirty="0">
              <a:solidFill>
                <a:schemeClr val="tx2"/>
              </a:solidFill>
            </a:endParaRPr>
          </a:p>
        </p:txBody>
      </p:sp>
    </p:spTree>
    <p:extLst>
      <p:ext uri="{BB962C8B-B14F-4D97-AF65-F5344CB8AC3E}">
        <p14:creationId xmlns:p14="http://schemas.microsoft.com/office/powerpoint/2010/main" val="430906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45BF5CFD-166C-6B7C-E986-F5ABD398CAA9}"/>
            </a:ext>
          </a:extLst>
        </p:cNvPr>
        <p:cNvGrpSpPr/>
        <p:nvPr/>
      </p:nvGrpSpPr>
      <p:grpSpPr>
        <a:xfrm>
          <a:off x="0" y="0"/>
          <a:ext cx="0" cy="0"/>
          <a:chOff x="0" y="0"/>
          <a:chExt cx="0" cy="0"/>
        </a:xfrm>
      </p:grpSpPr>
      <p:sp>
        <p:nvSpPr>
          <p:cNvPr id="3" name="Google Shape;349;p46">
            <a:extLst>
              <a:ext uri="{FF2B5EF4-FFF2-40B4-BE49-F238E27FC236}">
                <a16:creationId xmlns:a16="http://schemas.microsoft.com/office/drawing/2014/main" id="{D5AFBDD9-3452-1CF6-51B9-487E18AF7412}"/>
              </a:ext>
            </a:extLst>
          </p:cNvPr>
          <p:cNvSpPr txBox="1">
            <a:spLocks/>
          </p:cNvSpPr>
          <p:nvPr/>
        </p:nvSpPr>
        <p:spPr>
          <a:xfrm>
            <a:off x="777025" y="578581"/>
            <a:ext cx="6488556" cy="41339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dirty="0"/>
              <a:t>Multimodal Recognition</a:t>
            </a:r>
          </a:p>
          <a:p>
            <a:pPr marL="628650" lvl="1" indent="-171450" algn="l">
              <a:lnSpc>
                <a:spcPct val="200000"/>
              </a:lnSpc>
              <a:buFont typeface="Arial" panose="020B0604020202020204" pitchFamily="34" charset="0"/>
              <a:buChar char="•"/>
            </a:pPr>
            <a:r>
              <a:rPr lang="en-US" dirty="0"/>
              <a:t>Face analysis</a:t>
            </a:r>
          </a:p>
          <a:p>
            <a:pPr marL="628650" lvl="1" indent="-171450" algn="l">
              <a:lnSpc>
                <a:spcPct val="200000"/>
              </a:lnSpc>
              <a:buFont typeface="Arial" panose="020B0604020202020204" pitchFamily="34" charset="0"/>
              <a:buChar char="•"/>
            </a:pPr>
            <a:r>
              <a:rPr lang="en-US" dirty="0"/>
              <a:t>Visual processing of environment</a:t>
            </a:r>
          </a:p>
          <a:p>
            <a:pPr marL="628650" lvl="1" indent="-171450" algn="l">
              <a:lnSpc>
                <a:spcPct val="200000"/>
              </a:lnSpc>
              <a:buFont typeface="Arial" panose="020B0604020202020204" pitchFamily="34" charset="0"/>
              <a:buChar char="•"/>
            </a:pPr>
            <a:r>
              <a:rPr lang="en-US"/>
              <a:t>Body language</a:t>
            </a:r>
            <a:endParaRPr lang="en-US" dirty="0"/>
          </a:p>
          <a:p>
            <a:pPr marL="0" indent="0" algn="l">
              <a:lnSpc>
                <a:spcPct val="200000"/>
              </a:lnSpc>
            </a:pPr>
            <a:r>
              <a:rPr lang="en-US" dirty="0"/>
              <a:t>Diction Modulation</a:t>
            </a:r>
          </a:p>
          <a:p>
            <a:pPr marL="628650" lvl="1" indent="-171450" algn="l">
              <a:lnSpc>
                <a:spcPct val="200000"/>
              </a:lnSpc>
              <a:buFont typeface="Arial" panose="020B0604020202020204" pitchFamily="34" charset="0"/>
              <a:buChar char="•"/>
            </a:pPr>
            <a:r>
              <a:rPr lang="en-US" dirty="0"/>
              <a:t>Changing the actual words and text being spoken</a:t>
            </a:r>
          </a:p>
          <a:p>
            <a:pPr marL="457200" lvl="1" indent="0" algn="l">
              <a:lnSpc>
                <a:spcPct val="200000"/>
              </a:lnSpc>
            </a:pPr>
            <a:endParaRPr lang="en-US" dirty="0"/>
          </a:p>
          <a:p>
            <a:pPr marL="171450" indent="-171450" algn="l">
              <a:lnSpc>
                <a:spcPct val="200000"/>
              </a:lnSpc>
              <a:buFont typeface="Arial" panose="020B0604020202020204" pitchFamily="34" charset="0"/>
              <a:buChar char="•"/>
            </a:pPr>
            <a:endParaRPr lang="en-US" dirty="0"/>
          </a:p>
        </p:txBody>
      </p:sp>
      <p:sp>
        <p:nvSpPr>
          <p:cNvPr id="5" name="Google Shape;349;p46">
            <a:extLst>
              <a:ext uri="{FF2B5EF4-FFF2-40B4-BE49-F238E27FC236}">
                <a16:creationId xmlns:a16="http://schemas.microsoft.com/office/drawing/2014/main" id="{1E1B4979-B820-4671-16CF-433C688F11C4}"/>
              </a:ext>
            </a:extLst>
          </p:cNvPr>
          <p:cNvSpPr txBox="1">
            <a:spLocks/>
          </p:cNvSpPr>
          <p:nvPr/>
        </p:nvSpPr>
        <p:spPr>
          <a:xfrm>
            <a:off x="81300" y="65749"/>
            <a:ext cx="8508396" cy="662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r>
              <a:rPr lang="en-US" sz="2400" b="1" dirty="0">
                <a:solidFill>
                  <a:schemeClr val="tx1"/>
                </a:solidFill>
              </a:rPr>
              <a:t>Next Directions</a:t>
            </a:r>
            <a:endParaRPr lang="en-US" sz="2400" dirty="0">
              <a:solidFill>
                <a:schemeClr val="tx2"/>
              </a:solidFill>
            </a:endParaRPr>
          </a:p>
        </p:txBody>
      </p:sp>
    </p:spTree>
    <p:extLst>
      <p:ext uri="{BB962C8B-B14F-4D97-AF65-F5344CB8AC3E}">
        <p14:creationId xmlns:p14="http://schemas.microsoft.com/office/powerpoint/2010/main" val="902504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20B0D7DD-C488-2F95-EEC3-137B9E1610FC}"/>
            </a:ext>
          </a:extLst>
        </p:cNvPr>
        <p:cNvGrpSpPr/>
        <p:nvPr/>
      </p:nvGrpSpPr>
      <p:grpSpPr>
        <a:xfrm>
          <a:off x="0" y="0"/>
          <a:ext cx="0" cy="0"/>
          <a:chOff x="0" y="0"/>
          <a:chExt cx="0" cy="0"/>
        </a:xfrm>
      </p:grpSpPr>
      <p:sp>
        <p:nvSpPr>
          <p:cNvPr id="347" name="Google Shape;347;p46">
            <a:extLst>
              <a:ext uri="{FF2B5EF4-FFF2-40B4-BE49-F238E27FC236}">
                <a16:creationId xmlns:a16="http://schemas.microsoft.com/office/drawing/2014/main" id="{941E30C2-612C-2BDF-9584-B8400D36B11A}"/>
              </a:ext>
            </a:extLst>
          </p:cNvPr>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Voice Modulation</a:t>
            </a:r>
            <a:endParaRPr dirty="0"/>
          </a:p>
        </p:txBody>
      </p:sp>
      <p:sp>
        <p:nvSpPr>
          <p:cNvPr id="349" name="Google Shape;349;p46">
            <a:extLst>
              <a:ext uri="{FF2B5EF4-FFF2-40B4-BE49-F238E27FC236}">
                <a16:creationId xmlns:a16="http://schemas.microsoft.com/office/drawing/2014/main" id="{AF79E4B5-4FA7-C344-A92E-2039E494CB88}"/>
              </a:ext>
            </a:extLst>
          </p:cNvPr>
          <p:cNvSpPr txBox="1">
            <a:spLocks noGrp="1"/>
          </p:cNvSpPr>
          <p:nvPr>
            <p:ph type="subTitle" idx="2"/>
          </p:nvPr>
        </p:nvSpPr>
        <p:spPr>
          <a:xfrm>
            <a:off x="756605" y="1210137"/>
            <a:ext cx="4446574" cy="3629278"/>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en-US" sz="1400" dirty="0"/>
              <a:t>Conveys emotion, form, intention, etc.</a:t>
            </a:r>
          </a:p>
          <a:p>
            <a:pPr marL="171450" lvl="0" indent="-171450" algn="l" rtl="0">
              <a:lnSpc>
                <a:spcPct val="200000"/>
              </a:lnSpc>
              <a:spcBef>
                <a:spcPts val="0"/>
              </a:spcBef>
              <a:spcAft>
                <a:spcPts val="0"/>
              </a:spcAft>
              <a:buFont typeface="Arial" panose="020B0604020202020204" pitchFamily="34" charset="0"/>
              <a:buChar char="•"/>
            </a:pPr>
            <a:r>
              <a:rPr lang="en-US" sz="1400" dirty="0"/>
              <a:t>Involves prosody characteristics - pitch, intensity, rate, etc.</a:t>
            </a:r>
          </a:p>
          <a:p>
            <a:pPr marL="171450" lvl="0" indent="-171450" algn="l" rtl="0">
              <a:lnSpc>
                <a:spcPct val="200000"/>
              </a:lnSpc>
              <a:spcBef>
                <a:spcPts val="0"/>
              </a:spcBef>
              <a:spcAft>
                <a:spcPts val="0"/>
              </a:spcAft>
              <a:buFont typeface="Arial" panose="020B0604020202020204" pitchFamily="34" charset="0"/>
              <a:buChar char="•"/>
            </a:pPr>
            <a:r>
              <a:rPr lang="en-US" sz="1400" dirty="0"/>
              <a:t>Complex system</a:t>
            </a:r>
          </a:p>
          <a:p>
            <a:pPr marL="628650" lvl="1" indent="-171450" algn="l">
              <a:lnSpc>
                <a:spcPct val="200000"/>
              </a:lnSpc>
              <a:buFont typeface="Arial" panose="020B0604020202020204" pitchFamily="34" charset="0"/>
              <a:buChar char="•"/>
            </a:pPr>
            <a:r>
              <a:rPr lang="en-US" sz="1400" dirty="0"/>
              <a:t>Voluntary vs. Genuine</a:t>
            </a:r>
          </a:p>
          <a:p>
            <a:pPr marL="628650" lvl="1" indent="-171450" algn="l">
              <a:lnSpc>
                <a:spcPct val="200000"/>
              </a:lnSpc>
              <a:buFont typeface="Arial" panose="020B0604020202020204" pitchFamily="34" charset="0"/>
              <a:buChar char="•"/>
            </a:pPr>
            <a:r>
              <a:rPr lang="en-US" sz="1400" dirty="0"/>
              <a:t>Context-dependent</a:t>
            </a:r>
          </a:p>
          <a:p>
            <a:pPr marL="171450" indent="-171450" algn="l">
              <a:lnSpc>
                <a:spcPct val="200000"/>
              </a:lnSpc>
              <a:buFont typeface="Arial" panose="020B0604020202020204" pitchFamily="34" charset="0"/>
              <a:buChar char="•"/>
            </a:pPr>
            <a:r>
              <a:rPr lang="en-US" sz="1400" dirty="0"/>
              <a:t>Ethically, public is open to voice modulation</a:t>
            </a:r>
          </a:p>
          <a:p>
            <a:pPr marL="628650" lvl="1" indent="-171450" algn="l">
              <a:lnSpc>
                <a:spcPct val="200000"/>
              </a:lnSpc>
              <a:buFont typeface="Arial" panose="020B0604020202020204" pitchFamily="34" charset="0"/>
              <a:buChar char="•"/>
            </a:pPr>
            <a:r>
              <a:rPr lang="en-US" sz="1400" dirty="0"/>
              <a:t>Unless the speaker is unaware</a:t>
            </a:r>
          </a:p>
          <a:p>
            <a:pPr marL="171450" lvl="0" indent="-171450" algn="l" rtl="0">
              <a:lnSpc>
                <a:spcPct val="200000"/>
              </a:lnSpc>
              <a:spcBef>
                <a:spcPts val="0"/>
              </a:spcBef>
              <a:spcAft>
                <a:spcPts val="0"/>
              </a:spcAft>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6E0CD22B-6C2A-76C1-D1DC-A5F0900831AF}"/>
              </a:ext>
            </a:extLst>
          </p:cNvPr>
          <p:cNvPicPr>
            <a:picLocks noChangeAspect="1"/>
          </p:cNvPicPr>
          <p:nvPr/>
        </p:nvPicPr>
        <p:blipFill>
          <a:blip r:embed="rId3"/>
          <a:srcRect l="48874"/>
          <a:stretch/>
        </p:blipFill>
        <p:spPr>
          <a:xfrm>
            <a:off x="5021108" y="261346"/>
            <a:ext cx="3679495" cy="2505751"/>
          </a:xfrm>
          <a:prstGeom prst="rect">
            <a:avLst/>
          </a:prstGeom>
        </p:spPr>
      </p:pic>
      <p:pic>
        <p:nvPicPr>
          <p:cNvPr id="5" name="Picture 2">
            <a:extLst>
              <a:ext uri="{FF2B5EF4-FFF2-40B4-BE49-F238E27FC236}">
                <a16:creationId xmlns:a16="http://schemas.microsoft.com/office/drawing/2014/main" id="{A0171131-7011-3F17-D1C9-A74678AEBD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327"/>
          <a:stretch/>
        </p:blipFill>
        <p:spPr bwMode="auto">
          <a:xfrm>
            <a:off x="5411044" y="3148353"/>
            <a:ext cx="3160994" cy="871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067D814-8451-0987-7623-A4DC13685A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97"/>
          <a:stretch/>
        </p:blipFill>
        <p:spPr bwMode="auto">
          <a:xfrm>
            <a:off x="5595688" y="3967795"/>
            <a:ext cx="2791707" cy="87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010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1"/>
          <p:cNvSpPr txBox="1">
            <a:spLocks noGrp="1"/>
          </p:cNvSpPr>
          <p:nvPr>
            <p:ph type="subTitle" idx="1"/>
          </p:nvPr>
        </p:nvSpPr>
        <p:spPr>
          <a:xfrm>
            <a:off x="298028" y="1036139"/>
            <a:ext cx="3982660" cy="923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How to consider context and intention of vocalization during recognition?</a:t>
            </a:r>
          </a:p>
          <a:p>
            <a:pPr marL="171450" lvl="0" indent="-171450" algn="l" rtl="0">
              <a:spcBef>
                <a:spcPts val="0"/>
              </a:spcBef>
              <a:spcAft>
                <a:spcPts val="0"/>
              </a:spcAft>
              <a:buFont typeface="Arial" panose="020B0604020202020204" pitchFamily="34" charset="0"/>
              <a:buChar char="•"/>
            </a:pPr>
            <a:r>
              <a:rPr lang="en-US" dirty="0"/>
              <a:t>Calling vs non-calling references to a smart device</a:t>
            </a:r>
          </a:p>
          <a:p>
            <a:pPr marL="171450" lvl="0" indent="-171450" algn="l" rtl="0">
              <a:spcBef>
                <a:spcPts val="0"/>
              </a:spcBef>
              <a:spcAft>
                <a:spcPts val="0"/>
              </a:spcAft>
              <a:buFont typeface="Arial" panose="020B0604020202020204" pitchFamily="34" charset="0"/>
              <a:buChar char="•"/>
            </a:pPr>
            <a:r>
              <a:rPr lang="en-US" dirty="0"/>
              <a:t>Prosody matters more than orientation or distance</a:t>
            </a:r>
          </a:p>
          <a:p>
            <a:pPr marL="171450" lvl="0" indent="-171450" algn="l" rtl="0">
              <a:spcBef>
                <a:spcPts val="0"/>
              </a:spcBef>
              <a:spcAft>
                <a:spcPts val="0"/>
              </a:spcAft>
              <a:buFont typeface="Arial" panose="020B0604020202020204" pitchFamily="34" charset="0"/>
              <a:buChar char="•"/>
            </a:pPr>
            <a:endParaRPr lang="en-US" dirty="0"/>
          </a:p>
        </p:txBody>
      </p:sp>
      <p:sp>
        <p:nvSpPr>
          <p:cNvPr id="390" name="Google Shape;390;p51"/>
          <p:cNvSpPr txBox="1">
            <a:spLocks noGrp="1"/>
          </p:cNvSpPr>
          <p:nvPr>
            <p:ph type="subTitle" idx="5"/>
          </p:nvPr>
        </p:nvSpPr>
        <p:spPr>
          <a:xfrm>
            <a:off x="298028" y="619739"/>
            <a:ext cx="398266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Aware (CHI 22)</a:t>
            </a:r>
            <a:endParaRPr dirty="0"/>
          </a:p>
        </p:txBody>
      </p:sp>
      <p:sp>
        <p:nvSpPr>
          <p:cNvPr id="394" name="Google Shape;394;p51"/>
          <p:cNvSpPr txBox="1">
            <a:spLocks noGrp="1"/>
          </p:cNvSpPr>
          <p:nvPr>
            <p:ph type="title"/>
          </p:nvPr>
        </p:nvSpPr>
        <p:spPr>
          <a:xfrm>
            <a:off x="720000" y="378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Existing Work</a:t>
            </a:r>
            <a:endParaRPr dirty="0"/>
          </a:p>
        </p:txBody>
      </p:sp>
      <p:pic>
        <p:nvPicPr>
          <p:cNvPr id="2" name="Picture 1">
            <a:extLst>
              <a:ext uri="{FF2B5EF4-FFF2-40B4-BE49-F238E27FC236}">
                <a16:creationId xmlns:a16="http://schemas.microsoft.com/office/drawing/2014/main" id="{975FCC46-F063-284C-3B0F-2291E984D309}"/>
              </a:ext>
            </a:extLst>
          </p:cNvPr>
          <p:cNvPicPr>
            <a:picLocks noChangeAspect="1"/>
          </p:cNvPicPr>
          <p:nvPr/>
        </p:nvPicPr>
        <p:blipFill>
          <a:blip r:embed="rId3"/>
          <a:srcRect l="48874"/>
          <a:stretch/>
        </p:blipFill>
        <p:spPr>
          <a:xfrm>
            <a:off x="4442528" y="619739"/>
            <a:ext cx="2304645" cy="1569472"/>
          </a:xfrm>
          <a:prstGeom prst="rect">
            <a:avLst/>
          </a:prstGeom>
        </p:spPr>
      </p:pic>
      <p:pic>
        <p:nvPicPr>
          <p:cNvPr id="15" name="Picture 14">
            <a:extLst>
              <a:ext uri="{FF2B5EF4-FFF2-40B4-BE49-F238E27FC236}">
                <a16:creationId xmlns:a16="http://schemas.microsoft.com/office/drawing/2014/main" id="{615C840D-4413-9CF2-31E6-73236BA37F51}"/>
              </a:ext>
            </a:extLst>
          </p:cNvPr>
          <p:cNvPicPr>
            <a:picLocks noChangeAspect="1"/>
          </p:cNvPicPr>
          <p:nvPr/>
        </p:nvPicPr>
        <p:blipFill>
          <a:blip r:embed="rId4"/>
          <a:stretch>
            <a:fillRect/>
          </a:stretch>
        </p:blipFill>
        <p:spPr>
          <a:xfrm>
            <a:off x="6806748" y="737741"/>
            <a:ext cx="2258896" cy="1333467"/>
          </a:xfrm>
          <a:prstGeom prst="rect">
            <a:avLst/>
          </a:prstGeom>
        </p:spPr>
      </p:pic>
      <p:sp>
        <p:nvSpPr>
          <p:cNvPr id="16" name="Google Shape;386;p51">
            <a:extLst>
              <a:ext uri="{FF2B5EF4-FFF2-40B4-BE49-F238E27FC236}">
                <a16:creationId xmlns:a16="http://schemas.microsoft.com/office/drawing/2014/main" id="{478B23EE-15BB-9FDF-EFD4-D08596BD6838}"/>
              </a:ext>
            </a:extLst>
          </p:cNvPr>
          <p:cNvSpPr txBox="1">
            <a:spLocks/>
          </p:cNvSpPr>
          <p:nvPr/>
        </p:nvSpPr>
        <p:spPr>
          <a:xfrm>
            <a:off x="298027" y="2512824"/>
            <a:ext cx="4108085" cy="9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171450" indent="-171450" algn="l">
              <a:buFont typeface="Arial" panose="020B0604020202020204" pitchFamily="34" charset="0"/>
              <a:buChar char="•"/>
            </a:pPr>
            <a:r>
              <a:rPr lang="en-US" dirty="0"/>
              <a:t>How to reduce perceived anger and stress in customer service calls?</a:t>
            </a:r>
          </a:p>
          <a:p>
            <a:pPr marL="171450" indent="-171450" algn="l">
              <a:buFont typeface="Arial" panose="020B0604020202020204" pitchFamily="34" charset="0"/>
              <a:buChar char="•"/>
            </a:pPr>
            <a:r>
              <a:rPr lang="en-US" dirty="0"/>
              <a:t>Voice modulation</a:t>
            </a:r>
          </a:p>
          <a:p>
            <a:pPr marL="171450" indent="-171450" algn="l">
              <a:buFont typeface="Arial" panose="020B0604020202020204" pitchFamily="34" charset="0"/>
              <a:buChar char="•"/>
            </a:pPr>
            <a:r>
              <a:rPr lang="en-US" dirty="0"/>
              <a:t>Explored changing pitch level and contour</a:t>
            </a:r>
          </a:p>
          <a:p>
            <a:pPr marL="171450" indent="-171450" algn="l">
              <a:buFont typeface="Arial" panose="020B0604020202020204" pitchFamily="34" charset="0"/>
              <a:buChar char="•"/>
            </a:pPr>
            <a:endParaRPr lang="en-US" dirty="0"/>
          </a:p>
        </p:txBody>
      </p:sp>
      <p:sp>
        <p:nvSpPr>
          <p:cNvPr id="17" name="Google Shape;390;p51">
            <a:extLst>
              <a:ext uri="{FF2B5EF4-FFF2-40B4-BE49-F238E27FC236}">
                <a16:creationId xmlns:a16="http://schemas.microsoft.com/office/drawing/2014/main" id="{AA72A528-CE2F-8E30-AC41-E41A21E90CFF}"/>
              </a:ext>
            </a:extLst>
          </p:cNvPr>
          <p:cNvSpPr txBox="1">
            <a:spLocks/>
          </p:cNvSpPr>
          <p:nvPr/>
        </p:nvSpPr>
        <p:spPr>
          <a:xfrm>
            <a:off x="298028" y="2096424"/>
            <a:ext cx="398266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lgn="l"/>
            <a:r>
              <a:rPr lang="en-US" dirty="0"/>
              <a:t>Emotional Regulation (CHI 24)</a:t>
            </a:r>
          </a:p>
        </p:txBody>
      </p:sp>
      <p:pic>
        <p:nvPicPr>
          <p:cNvPr id="18" name="Picture 2">
            <a:extLst>
              <a:ext uri="{FF2B5EF4-FFF2-40B4-BE49-F238E27FC236}">
                <a16:creationId xmlns:a16="http://schemas.microsoft.com/office/drawing/2014/main" id="{8D2647A3-6030-6DB9-52C6-01A71105F7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597"/>
          <a:stretch/>
        </p:blipFill>
        <p:spPr bwMode="auto">
          <a:xfrm>
            <a:off x="4572000" y="2316402"/>
            <a:ext cx="2791707" cy="87162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386;p51">
            <a:extLst>
              <a:ext uri="{FF2B5EF4-FFF2-40B4-BE49-F238E27FC236}">
                <a16:creationId xmlns:a16="http://schemas.microsoft.com/office/drawing/2014/main" id="{34312B62-E986-1605-BFFA-68C01C004C73}"/>
              </a:ext>
            </a:extLst>
          </p:cNvPr>
          <p:cNvSpPr txBox="1">
            <a:spLocks/>
          </p:cNvSpPr>
          <p:nvPr/>
        </p:nvSpPr>
        <p:spPr>
          <a:xfrm>
            <a:off x="298028" y="3974031"/>
            <a:ext cx="4144500" cy="92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171450" indent="-171450" algn="l">
              <a:buFont typeface="Arial" panose="020B0604020202020204" pitchFamily="34" charset="0"/>
              <a:buChar char="•"/>
            </a:pPr>
            <a:r>
              <a:rPr lang="en-US" dirty="0"/>
              <a:t>How to change the accent of a vocalization?</a:t>
            </a:r>
          </a:p>
          <a:p>
            <a:pPr marL="171450" indent="-171450" algn="l">
              <a:buFont typeface="Arial" panose="020B0604020202020204" pitchFamily="34" charset="0"/>
              <a:buChar char="•"/>
            </a:pPr>
            <a:r>
              <a:rPr lang="en-US" dirty="0"/>
              <a:t>Simplified training process to reduce data requirements</a:t>
            </a:r>
          </a:p>
          <a:p>
            <a:pPr marL="171450" indent="-171450" algn="l">
              <a:buFont typeface="Arial" panose="020B0604020202020204" pitchFamily="34" charset="0"/>
              <a:buChar char="•"/>
            </a:pPr>
            <a:r>
              <a:rPr lang="en-US" dirty="0"/>
              <a:t>Converts semantics, synthesize speech in target accent</a:t>
            </a:r>
          </a:p>
          <a:p>
            <a:pPr marL="171450" indent="-171450" algn="l">
              <a:buFont typeface="Arial" panose="020B0604020202020204" pitchFamily="34" charset="0"/>
              <a:buChar char="•"/>
            </a:pPr>
            <a:r>
              <a:rPr lang="en-US" dirty="0">
                <a:hlinkClick r:id="rId6"/>
              </a:rPr>
              <a:t>https://convert-and-speak.github.io/demo/</a:t>
            </a:r>
            <a:endParaRPr lang="en-US" dirty="0"/>
          </a:p>
          <a:p>
            <a:pPr marL="171450" indent="-171450" algn="l">
              <a:buFont typeface="Arial" panose="020B0604020202020204" pitchFamily="34" charset="0"/>
              <a:buChar char="•"/>
            </a:pPr>
            <a:endParaRPr lang="en-US" dirty="0"/>
          </a:p>
        </p:txBody>
      </p:sp>
      <p:sp>
        <p:nvSpPr>
          <p:cNvPr id="20" name="Google Shape;390;p51">
            <a:extLst>
              <a:ext uri="{FF2B5EF4-FFF2-40B4-BE49-F238E27FC236}">
                <a16:creationId xmlns:a16="http://schemas.microsoft.com/office/drawing/2014/main" id="{2E28498E-7418-B9D8-8084-C693B7AE718B}"/>
              </a:ext>
            </a:extLst>
          </p:cNvPr>
          <p:cNvSpPr txBox="1">
            <a:spLocks/>
          </p:cNvSpPr>
          <p:nvPr/>
        </p:nvSpPr>
        <p:spPr>
          <a:xfrm>
            <a:off x="298028" y="3557631"/>
            <a:ext cx="3982660" cy="49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lgn="l"/>
            <a:r>
              <a:rPr lang="en-US" dirty="0"/>
              <a:t>Accent Conversion (MM 24)</a:t>
            </a:r>
          </a:p>
        </p:txBody>
      </p:sp>
      <p:pic>
        <p:nvPicPr>
          <p:cNvPr id="22" name="Picture 2">
            <a:extLst>
              <a:ext uri="{FF2B5EF4-FFF2-40B4-BE49-F238E27FC236}">
                <a16:creationId xmlns:a16="http://schemas.microsoft.com/office/drawing/2014/main" id="{9044731A-1040-EBC9-4899-1BF2312E37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6327"/>
          <a:stretch/>
        </p:blipFill>
        <p:spPr bwMode="auto">
          <a:xfrm>
            <a:off x="5839922" y="3178611"/>
            <a:ext cx="3160994" cy="871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42029849-CE5D-1BD0-2A6F-4BBAB4B38609}"/>
            </a:ext>
          </a:extLst>
        </p:cNvPr>
        <p:cNvGrpSpPr/>
        <p:nvPr/>
      </p:nvGrpSpPr>
      <p:grpSpPr>
        <a:xfrm>
          <a:off x="0" y="0"/>
          <a:ext cx="0" cy="0"/>
          <a:chOff x="0" y="0"/>
          <a:chExt cx="0" cy="0"/>
        </a:xfrm>
      </p:grpSpPr>
      <p:sp>
        <p:nvSpPr>
          <p:cNvPr id="347" name="Google Shape;347;p46">
            <a:extLst>
              <a:ext uri="{FF2B5EF4-FFF2-40B4-BE49-F238E27FC236}">
                <a16:creationId xmlns:a16="http://schemas.microsoft.com/office/drawing/2014/main" id="{D004DE47-D1F7-48AB-B988-1620915808C8}"/>
              </a:ext>
            </a:extLst>
          </p:cNvPr>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Ideation</a:t>
            </a:r>
            <a:endParaRPr dirty="0"/>
          </a:p>
        </p:txBody>
      </p:sp>
      <p:sp>
        <p:nvSpPr>
          <p:cNvPr id="349" name="Google Shape;349;p46">
            <a:extLst>
              <a:ext uri="{FF2B5EF4-FFF2-40B4-BE49-F238E27FC236}">
                <a16:creationId xmlns:a16="http://schemas.microsoft.com/office/drawing/2014/main" id="{9F93BE06-17FB-FF47-7201-0D4F1D535D5A}"/>
              </a:ext>
            </a:extLst>
          </p:cNvPr>
          <p:cNvSpPr txBox="1">
            <a:spLocks noGrp="1"/>
          </p:cNvSpPr>
          <p:nvPr>
            <p:ph type="subTitle" idx="2"/>
          </p:nvPr>
        </p:nvSpPr>
        <p:spPr>
          <a:xfrm>
            <a:off x="821914" y="923532"/>
            <a:ext cx="5319941" cy="4069253"/>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pPr>
            <a:r>
              <a:rPr lang="en-US" sz="1400" b="1" dirty="0"/>
              <a:t>Main Challenges</a:t>
            </a:r>
          </a:p>
          <a:p>
            <a:pPr marL="0" lvl="0" indent="0" algn="l" rtl="0">
              <a:lnSpc>
                <a:spcPct val="200000"/>
              </a:lnSpc>
              <a:spcBef>
                <a:spcPts val="0"/>
              </a:spcBef>
              <a:spcAft>
                <a:spcPts val="0"/>
              </a:spcAft>
            </a:pPr>
            <a:r>
              <a:rPr lang="en-US" sz="1400" i="1" dirty="0"/>
              <a:t>Feature Selection</a:t>
            </a:r>
          </a:p>
          <a:p>
            <a:pPr marL="285750" indent="-285750" algn="l">
              <a:lnSpc>
                <a:spcPct val="200000"/>
              </a:lnSpc>
              <a:buFont typeface="Arial" panose="020B0604020202020204" pitchFamily="34" charset="0"/>
              <a:buChar char="•"/>
            </a:pPr>
            <a:r>
              <a:rPr lang="en-US" sz="1400" dirty="0"/>
              <a:t>Dependent on purpose</a:t>
            </a:r>
          </a:p>
          <a:p>
            <a:pPr marL="285750" indent="-285750" algn="l">
              <a:lnSpc>
                <a:spcPct val="200000"/>
              </a:lnSpc>
              <a:buFont typeface="Arial" panose="020B0604020202020204" pitchFamily="34" charset="0"/>
              <a:buChar char="•"/>
            </a:pPr>
            <a:r>
              <a:rPr lang="en-US" sz="1400" dirty="0"/>
              <a:t>Must be explored</a:t>
            </a:r>
          </a:p>
          <a:p>
            <a:pPr marL="0" lvl="0" indent="0" algn="l" rtl="0">
              <a:lnSpc>
                <a:spcPct val="200000"/>
              </a:lnSpc>
              <a:spcBef>
                <a:spcPts val="0"/>
              </a:spcBef>
              <a:spcAft>
                <a:spcPts val="0"/>
              </a:spcAft>
            </a:pPr>
            <a:r>
              <a:rPr lang="en-US" sz="1400" i="1" dirty="0"/>
              <a:t>Real-time Modulation</a:t>
            </a:r>
          </a:p>
          <a:p>
            <a:pPr marL="285750" indent="-285750" algn="l">
              <a:lnSpc>
                <a:spcPct val="200000"/>
              </a:lnSpc>
              <a:buFont typeface="Arial" panose="020B0604020202020204" pitchFamily="34" charset="0"/>
              <a:buChar char="•"/>
            </a:pPr>
            <a:r>
              <a:rPr lang="en-US" sz="1400" dirty="0"/>
              <a:t>Text-to-speech vs speech-to-speech</a:t>
            </a:r>
          </a:p>
          <a:p>
            <a:pPr marL="0" lvl="0" indent="0" algn="l" rtl="0">
              <a:lnSpc>
                <a:spcPct val="200000"/>
              </a:lnSpc>
              <a:spcBef>
                <a:spcPts val="0"/>
              </a:spcBef>
              <a:spcAft>
                <a:spcPts val="0"/>
              </a:spcAft>
            </a:pPr>
            <a:r>
              <a:rPr lang="en-US" sz="1400" i="1" dirty="0"/>
              <a:t>Software and Training</a:t>
            </a:r>
          </a:p>
          <a:p>
            <a:pPr marL="285750" indent="-285750" algn="l">
              <a:lnSpc>
                <a:spcPct val="200000"/>
              </a:lnSpc>
              <a:buFont typeface="Arial" panose="020B0604020202020204" pitchFamily="34" charset="0"/>
              <a:buChar char="•"/>
            </a:pPr>
            <a:r>
              <a:rPr lang="en-US" sz="1400" dirty="0"/>
              <a:t>Data collection</a:t>
            </a:r>
          </a:p>
          <a:p>
            <a:pPr marL="285750" indent="-285750" algn="l">
              <a:lnSpc>
                <a:spcPct val="200000"/>
              </a:lnSpc>
              <a:buFont typeface="Arial" panose="020B0604020202020204" pitchFamily="34" charset="0"/>
              <a:buChar char="•"/>
            </a:pPr>
            <a:r>
              <a:rPr lang="en-US" sz="1400" dirty="0"/>
              <a:t>Within-individual</a:t>
            </a:r>
          </a:p>
        </p:txBody>
      </p:sp>
      <p:pic>
        <p:nvPicPr>
          <p:cNvPr id="10" name="Picture 9">
            <a:extLst>
              <a:ext uri="{FF2B5EF4-FFF2-40B4-BE49-F238E27FC236}">
                <a16:creationId xmlns:a16="http://schemas.microsoft.com/office/drawing/2014/main" id="{F259E9BA-4928-E811-FAD9-54518E23A2D9}"/>
              </a:ext>
            </a:extLst>
          </p:cNvPr>
          <p:cNvPicPr>
            <a:picLocks noChangeAspect="1"/>
          </p:cNvPicPr>
          <p:nvPr/>
        </p:nvPicPr>
        <p:blipFill>
          <a:blip r:embed="rId3"/>
          <a:stretch>
            <a:fillRect/>
          </a:stretch>
        </p:blipFill>
        <p:spPr>
          <a:xfrm>
            <a:off x="4290173" y="1070438"/>
            <a:ext cx="4717137" cy="3149530"/>
          </a:xfrm>
          <a:prstGeom prst="rect">
            <a:avLst/>
          </a:prstGeom>
        </p:spPr>
      </p:pic>
    </p:spTree>
    <p:extLst>
      <p:ext uri="{BB962C8B-B14F-4D97-AF65-F5344CB8AC3E}">
        <p14:creationId xmlns:p14="http://schemas.microsoft.com/office/powerpoint/2010/main" val="2932150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a:extLst>
            <a:ext uri="{FF2B5EF4-FFF2-40B4-BE49-F238E27FC236}">
              <a16:creationId xmlns:a16="http://schemas.microsoft.com/office/drawing/2014/main" id="{19DDCD68-649B-43C0-8425-BBA5483A84B8}"/>
            </a:ext>
          </a:extLst>
        </p:cNvPr>
        <p:cNvGrpSpPr/>
        <p:nvPr/>
      </p:nvGrpSpPr>
      <p:grpSpPr>
        <a:xfrm>
          <a:off x="0" y="0"/>
          <a:ext cx="0" cy="0"/>
          <a:chOff x="0" y="0"/>
          <a:chExt cx="0" cy="0"/>
        </a:xfrm>
      </p:grpSpPr>
      <p:sp>
        <p:nvSpPr>
          <p:cNvPr id="347" name="Google Shape;347;p46">
            <a:extLst>
              <a:ext uri="{FF2B5EF4-FFF2-40B4-BE49-F238E27FC236}">
                <a16:creationId xmlns:a16="http://schemas.microsoft.com/office/drawing/2014/main" id="{1A6657CD-81B3-3FC9-C492-DC0C65532C89}"/>
              </a:ext>
            </a:extLst>
          </p:cNvPr>
          <p:cNvSpPr txBox="1">
            <a:spLocks noGrp="1"/>
          </p:cNvSpPr>
          <p:nvPr>
            <p:ph type="title"/>
          </p:nvPr>
        </p:nvSpPr>
        <p:spPr>
          <a:xfrm>
            <a:off x="517891" y="350832"/>
            <a:ext cx="39733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Ideation</a:t>
            </a:r>
            <a:endParaRPr dirty="0"/>
          </a:p>
        </p:txBody>
      </p:sp>
      <p:sp>
        <p:nvSpPr>
          <p:cNvPr id="3" name="Google Shape;349;p46">
            <a:extLst>
              <a:ext uri="{FF2B5EF4-FFF2-40B4-BE49-F238E27FC236}">
                <a16:creationId xmlns:a16="http://schemas.microsoft.com/office/drawing/2014/main" id="{5AFFB283-2F56-E5D1-346C-08A40CBC641E}"/>
              </a:ext>
            </a:extLst>
          </p:cNvPr>
          <p:cNvSpPr txBox="1">
            <a:spLocks/>
          </p:cNvSpPr>
          <p:nvPr/>
        </p:nvSpPr>
        <p:spPr>
          <a:xfrm>
            <a:off x="1116891" y="923532"/>
            <a:ext cx="6554359" cy="36292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1pPr>
            <a:lvl2pPr marL="914400" marR="0" lvl="1"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2pPr>
            <a:lvl3pPr marL="1371600" marR="0" lvl="2"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3pPr>
            <a:lvl4pPr marL="1828800" marR="0" lvl="3"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4pPr>
            <a:lvl5pPr marL="2286000" marR="0" lvl="4"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5pPr>
            <a:lvl6pPr marL="2743200" marR="0" lvl="5"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6pPr>
            <a:lvl7pPr marL="3200400" marR="0" lvl="6"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7pPr>
            <a:lvl8pPr marL="3657600" marR="0" lvl="7"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8pPr>
            <a:lvl9pPr marL="4114800" marR="0" lvl="8" indent="-304800" algn="ctr" rtl="0">
              <a:lnSpc>
                <a:spcPct val="100000"/>
              </a:lnSpc>
              <a:spcBef>
                <a:spcPts val="0"/>
              </a:spcBef>
              <a:spcAft>
                <a:spcPts val="0"/>
              </a:spcAft>
              <a:buClr>
                <a:schemeClr val="dk1"/>
              </a:buClr>
              <a:buSzPts val="1200"/>
              <a:buFont typeface="Nunito"/>
              <a:buNone/>
              <a:defRPr sz="1200" b="0" i="0" u="none" strike="noStrike" cap="none">
                <a:solidFill>
                  <a:schemeClr val="dk1"/>
                </a:solidFill>
                <a:latin typeface="Nunito"/>
                <a:ea typeface="Nunito"/>
                <a:cs typeface="Nunito"/>
                <a:sym typeface="Nunito"/>
              </a:defRPr>
            </a:lvl9pPr>
          </a:lstStyle>
          <a:p>
            <a:pPr marL="0" indent="0" algn="l">
              <a:lnSpc>
                <a:spcPct val="200000"/>
              </a:lnSpc>
            </a:pPr>
            <a:r>
              <a:rPr lang="en-US" sz="1400" b="1" dirty="0"/>
              <a:t>Applications</a:t>
            </a:r>
          </a:p>
          <a:p>
            <a:pPr marL="0" indent="0" algn="l">
              <a:lnSpc>
                <a:spcPct val="200000"/>
              </a:lnSpc>
            </a:pPr>
            <a:r>
              <a:rPr lang="en-US" sz="1400" i="1" dirty="0"/>
              <a:t>Interface</a:t>
            </a:r>
          </a:p>
          <a:p>
            <a:pPr marL="285750" indent="-285750" algn="l">
              <a:lnSpc>
                <a:spcPct val="200000"/>
              </a:lnSpc>
              <a:buFont typeface="Arial" panose="020B0604020202020204" pitchFamily="34" charset="0"/>
              <a:buChar char="•"/>
            </a:pPr>
            <a:r>
              <a:rPr lang="en-US" sz="1400" dirty="0"/>
              <a:t>Wearable, in-person, real-time</a:t>
            </a:r>
          </a:p>
          <a:p>
            <a:pPr marL="0" indent="0" algn="l">
              <a:lnSpc>
                <a:spcPct val="200000"/>
              </a:lnSpc>
            </a:pPr>
            <a:r>
              <a:rPr lang="en-US" sz="1400" i="1" dirty="0"/>
              <a:t>Purpose</a:t>
            </a:r>
          </a:p>
          <a:p>
            <a:pPr marL="285750" indent="-285750" algn="l">
              <a:lnSpc>
                <a:spcPct val="200000"/>
              </a:lnSpc>
              <a:buFont typeface="Arial" panose="020B0604020202020204" pitchFamily="34" charset="0"/>
              <a:buChar char="•"/>
            </a:pPr>
            <a:r>
              <a:rPr lang="en-US" sz="1400" dirty="0"/>
              <a:t>Emotion / Tone conversion – ex. Sad vocalization becomes happy</a:t>
            </a:r>
          </a:p>
          <a:p>
            <a:pPr marL="285750" indent="-285750" algn="l">
              <a:lnSpc>
                <a:spcPct val="200000"/>
              </a:lnSpc>
              <a:buFont typeface="Arial" panose="020B0604020202020204" pitchFamily="34" charset="0"/>
              <a:buChar char="•"/>
            </a:pPr>
            <a:r>
              <a:rPr lang="en-US" sz="1400" dirty="0"/>
              <a:t>Foreign language practice – ex. Interactive back-and-forth vocalization</a:t>
            </a:r>
          </a:p>
          <a:p>
            <a:pPr marL="285750" indent="-285750" algn="l">
              <a:lnSpc>
                <a:spcPct val="200000"/>
              </a:lnSpc>
              <a:buFont typeface="Arial" panose="020B0604020202020204" pitchFamily="34" charset="0"/>
              <a:buChar char="•"/>
            </a:pPr>
            <a:r>
              <a:rPr lang="en-US" sz="1400" dirty="0"/>
              <a:t>Public speaking practice / converter – ex. VR experience with live feedback</a:t>
            </a:r>
          </a:p>
          <a:p>
            <a:pPr marL="285750" indent="-285750" algn="l">
              <a:lnSpc>
                <a:spcPct val="200000"/>
              </a:lnSpc>
              <a:buFont typeface="Arial" panose="020B0604020202020204" pitchFamily="34" charset="0"/>
              <a:buChar char="•"/>
            </a:pPr>
            <a:r>
              <a:rPr lang="en-US" sz="1400" dirty="0"/>
              <a:t>Non-vocal modulation – ex. Imbue baby’s cry with less harsh sounds</a:t>
            </a:r>
          </a:p>
        </p:txBody>
      </p:sp>
    </p:spTree>
    <p:extLst>
      <p:ext uri="{BB962C8B-B14F-4D97-AF65-F5344CB8AC3E}">
        <p14:creationId xmlns:p14="http://schemas.microsoft.com/office/powerpoint/2010/main" val="2171373529"/>
      </p:ext>
    </p:extLst>
  </p:cSld>
  <p:clrMapOvr>
    <a:masterClrMapping/>
  </p:clrMapOvr>
</p:sld>
</file>

<file path=ppt/theme/theme1.xml><?xml version="1.0" encoding="utf-8"?>
<a:theme xmlns:a="http://schemas.openxmlformats.org/drawingml/2006/main" name="Emerging Therapies in Nephrotic Syndrome by Slidesgo">
  <a:themeElements>
    <a:clrScheme name="Simple Light">
      <a:dk1>
        <a:srgbClr val="1D1D1C"/>
      </a:dk1>
      <a:lt1>
        <a:srgbClr val="FFFFFF"/>
      </a:lt1>
      <a:dk2>
        <a:srgbClr val="4A4A48"/>
      </a:dk2>
      <a:lt2>
        <a:srgbClr val="73736F"/>
      </a:lt2>
      <a:accent1>
        <a:srgbClr val="C4C4BE"/>
      </a:accent1>
      <a:accent2>
        <a:srgbClr val="FFFFFF"/>
      </a:accent2>
      <a:accent3>
        <a:srgbClr val="FFFFFF"/>
      </a:accent3>
      <a:accent4>
        <a:srgbClr val="FFFFFF"/>
      </a:accent4>
      <a:accent5>
        <a:srgbClr val="FFFFFF"/>
      </a:accent5>
      <a:accent6>
        <a:srgbClr val="FFFFFF"/>
      </a:accent6>
      <a:hlink>
        <a:srgbClr val="1D1D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4079</TotalTime>
  <Words>3965</Words>
  <Application>Microsoft Office PowerPoint</Application>
  <PresentationFormat>On-screen Show (16:9)</PresentationFormat>
  <Paragraphs>519</Paragraphs>
  <Slides>52</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Nunito</vt:lpstr>
      <vt:lpstr>Bebas Neue</vt:lpstr>
      <vt:lpstr>Raleway</vt:lpstr>
      <vt:lpstr>Arial</vt:lpstr>
      <vt:lpstr>Emerging Therapies in Nephrotic Syndrome by Slidesgo</vt:lpstr>
      <vt:lpstr>Audio and Voice Modulation</vt:lpstr>
      <vt:lpstr>Mini Seminar</vt:lpstr>
      <vt:lpstr>What if we could adjust the tone of a sentence?</vt:lpstr>
      <vt:lpstr>Human Speech</vt:lpstr>
      <vt:lpstr>Areas of Interest</vt:lpstr>
      <vt:lpstr>Voice Modulation</vt:lpstr>
      <vt:lpstr>Existing Work</vt:lpstr>
      <vt:lpstr>Ideation</vt:lpstr>
      <vt:lpstr>Ideation</vt:lpstr>
      <vt:lpstr>Background Work</vt:lpstr>
      <vt:lpstr>Voice Modulation: from origin and mechanism to social impact (2021)</vt:lpstr>
      <vt:lpstr>PowerPoint Presentation</vt:lpstr>
      <vt:lpstr>Supporting Interpersonal Emotional Regulation of Call Center Workers via Customer Voice Modulation (CHI 2024)</vt:lpstr>
      <vt:lpstr>PowerPoint Presentation</vt:lpstr>
      <vt:lpstr>Aware: Intuitive Device Activation Using Prosody for Natural Voice Interactions (CHI 22)</vt:lpstr>
      <vt:lpstr>Aware: Intuitive Device Activation Using Prosody for Natural Voice Interactions (CHI 22)</vt:lpstr>
      <vt:lpstr>Aware: Intuitive Device Activation Using Prosody for Natural Voice Interactions (CHI 22)</vt:lpstr>
      <vt:lpstr>Even violins can cry: specifically vocal emotional behaviours also drive the perception of emotions in non-vocal music (2021)</vt:lpstr>
      <vt:lpstr>Even violins can cry: specifically vocal emotional behaviours also drive the perception of emotions in non-vocal music (2021)</vt:lpstr>
      <vt:lpstr>Voichap: A standalone real-time voice change application on iOS platform (APSIPA 2017)</vt:lpstr>
      <vt:lpstr>PowerPoint Presentation</vt:lpstr>
      <vt:lpstr>Recognizing Emotion In Speech (ICSLP 1996)</vt:lpstr>
      <vt:lpstr>Making English Voices Similar To User’s Voices Using Voice Changer and Interactive Differential Evolution (ISASE 2024)</vt:lpstr>
      <vt:lpstr>An ongoing review of speech emotion recognition (2023)</vt:lpstr>
      <vt:lpstr>Convert and Speak: Zero-shot Accent Conversion with minimum Supervision (MM 2024)</vt:lpstr>
      <vt:lpstr>Voice Modulation: A Window into the Origins of Human Vocal Control? (2016)</vt:lpstr>
      <vt:lpstr>Controllable Multi-Speaker Emotional Speech Synthesis with Emotion Representation of High Generalization Capability (IEEE Affective Computing 2024)</vt:lpstr>
      <vt:lpstr>The shallow of your smile: the ethics of expressive vocal deep-fakes</vt:lpstr>
      <vt:lpstr>Voicecoach: Interactive evidence-based training for voice modulation skills in public speaking (CHI 2020)</vt:lpstr>
      <vt:lpstr>Action Items</vt:lpstr>
      <vt:lpstr>Main Challenges</vt:lpstr>
      <vt:lpstr>Possible Names</vt:lpstr>
      <vt:lpstr>Background Summary</vt:lpstr>
      <vt:lpstr>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Samples</vt:lpstr>
      <vt:lpstr>PowerPoint Presentation</vt:lpstr>
      <vt:lpstr>Prototyping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Daniel Honrales</cp:lastModifiedBy>
  <cp:revision>4</cp:revision>
  <dcterms:modified xsi:type="dcterms:W3CDTF">2025-01-24T22:02:03Z</dcterms:modified>
</cp:coreProperties>
</file>